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2" r:id="rId3"/>
    <p:sldId id="256" r:id="rId4"/>
    <p:sldId id="284" r:id="rId5"/>
    <p:sldId id="274" r:id="rId6"/>
    <p:sldId id="275" r:id="rId7"/>
    <p:sldId id="276" r:id="rId8"/>
  </p:sldIdLst>
  <p:sldSz cx="12192000" cy="6858000"/>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76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84FA4-24B6-474D-A35F-85D93B9700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AE50010-DA08-470B-8E2A-7C1435D22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A0B3381F-6695-4F36-BF90-21F2FB63010B}"/>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CADBC13C-50F7-4023-976B-80341FB84D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91E3F7-A241-480A-97B9-394691A72C23}"/>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366701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103DD-1C07-4A4F-B54D-AF2E28BC00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51487D-4C29-4D94-920E-A6021ECEE08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469E7A-BBFC-4B19-BCD0-353E1FD63EB0}"/>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608187E7-C250-4E4E-B333-4E28E79C10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116A67-DDEB-41C0-A64E-02E63A6853ED}"/>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12833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7B809B-1387-468B-B124-3C2AC9A6592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8848F0-D1AB-46F6-A01F-426CD3FA002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02E7F1-202F-4437-8796-6FE161D95B18}"/>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BBB30BDE-CABF-4FB5-9673-DBC5073DA5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B775A0-993D-410F-ACF6-B196E96A3DB1}"/>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240410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764FF1-BC74-47F4-9F80-B11434B803E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0F8D9E-A5D1-47B8-B741-873A7275DF3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FC8DEC-18D0-4DF5-9231-C50577BAE2E2}"/>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1BBAB2F5-9855-44D5-83D2-8FDC43C1EC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D11028-A200-4160-9AD5-C3830CE95A8C}"/>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9543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8CEB5-0ED3-4A37-A8B2-3E9CCA56CE8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629FD8-BE2E-4A6E-BBE9-B59D8540D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43E4EF-DD19-4207-9AE3-EF14341EB68E}"/>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91A47B9E-1F6B-4B59-A512-57BB9D3FC4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0CB8A0-2760-418E-86FD-DFC504E14EC1}"/>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7739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0339A-A441-462C-A185-5AD4776EF33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129B37-5AF4-4512-9203-156AE08B9B3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A87811-75DE-401E-A0D1-D5A2B20DF32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DAE94A1-2F95-4DF1-A75F-9ACABB4D4B57}"/>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6" name="フッター プレースホルダー 5">
            <a:extLst>
              <a:ext uri="{FF2B5EF4-FFF2-40B4-BE49-F238E27FC236}">
                <a16:creationId xmlns:a16="http://schemas.microsoft.com/office/drawing/2014/main" id="{DB3C92D7-C6E5-403B-A14D-11EA9F8602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36BAC6-54DF-47DF-AB94-2DC43F0E6CDB}"/>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226523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D2EFA-DC2D-44DF-BC8B-A629AF54D03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2A68FC-2DFA-48C9-908D-DB6FB01CB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6B5CF5C-8BF1-472A-9690-9AD3A22BC6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625718-785E-4EAF-8586-0916A41D5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C8FEF7-E818-4414-AD6F-3058177643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1194CB-0658-403C-9A40-4F8536DA65AB}"/>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8" name="フッター プレースホルダー 7">
            <a:extLst>
              <a:ext uri="{FF2B5EF4-FFF2-40B4-BE49-F238E27FC236}">
                <a16:creationId xmlns:a16="http://schemas.microsoft.com/office/drawing/2014/main" id="{6A84A99C-B8E5-46C5-B1AA-F1A2706FED4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593FF4-D164-4EBC-B649-F8071E9C72B8}"/>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378743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B3426-AE70-42C1-A707-34C16B0EBD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40411D3-8BC4-4FAB-A3CC-8B2F0BFAD61B}"/>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4" name="フッター プレースホルダー 3">
            <a:extLst>
              <a:ext uri="{FF2B5EF4-FFF2-40B4-BE49-F238E27FC236}">
                <a16:creationId xmlns:a16="http://schemas.microsoft.com/office/drawing/2014/main" id="{172D706D-7F36-439A-ABE8-93C0ED4387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938C75B-D06E-44AB-BEF9-FE6782F40F33}"/>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134180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46B5FC-A0C8-48CC-97B5-1530F297C446}"/>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3" name="フッター プレースホルダー 2">
            <a:extLst>
              <a:ext uri="{FF2B5EF4-FFF2-40B4-BE49-F238E27FC236}">
                <a16:creationId xmlns:a16="http://schemas.microsoft.com/office/drawing/2014/main" id="{B2237BC4-2384-4439-A673-1D3ABCD52E7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59D8629-F3F6-49EE-85A1-B2F36BDFDEB1}"/>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288837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4E364-8854-4747-A96D-A82E460E7C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DA6783-7658-432B-8CE1-14B4A1B76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D66E73-D4EF-4778-9E87-AEBD06DE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964DD4-27CD-40FC-B1CC-E58EF5326DE3}"/>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6" name="フッター プレースホルダー 5">
            <a:extLst>
              <a:ext uri="{FF2B5EF4-FFF2-40B4-BE49-F238E27FC236}">
                <a16:creationId xmlns:a16="http://schemas.microsoft.com/office/drawing/2014/main" id="{B46D8290-2C52-45BC-9ABB-1A536859B7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2982FC-AEFE-41FF-9E86-CFBEB5D66AF3}"/>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5434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D6C3B-F313-41ED-ACC0-5CCD35B9144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7FCC32A-1EE5-47E4-8DEC-F1AC6166D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CB578C5-E975-4E0C-8008-C1B192280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AED98E-3283-42BA-93F9-BFD650A58374}"/>
              </a:ext>
            </a:extLst>
          </p:cNvPr>
          <p:cNvSpPr>
            <a:spLocks noGrp="1"/>
          </p:cNvSpPr>
          <p:nvPr>
            <p:ph type="dt" sz="half" idx="10"/>
          </p:nvPr>
        </p:nvSpPr>
        <p:spPr/>
        <p:txBody>
          <a:bodyPr/>
          <a:lstStyle/>
          <a:p>
            <a:fld id="{44BB92D5-0AF2-4127-BACE-EC57F8C5A781}" type="datetimeFigureOut">
              <a:rPr kumimoji="1" lang="ja-JP" altLang="en-US" smtClean="0"/>
              <a:t>2022/11/22</a:t>
            </a:fld>
            <a:endParaRPr kumimoji="1" lang="ja-JP" altLang="en-US"/>
          </a:p>
        </p:txBody>
      </p:sp>
      <p:sp>
        <p:nvSpPr>
          <p:cNvPr id="6" name="フッター プレースホルダー 5">
            <a:extLst>
              <a:ext uri="{FF2B5EF4-FFF2-40B4-BE49-F238E27FC236}">
                <a16:creationId xmlns:a16="http://schemas.microsoft.com/office/drawing/2014/main" id="{2BA48BAA-9700-4816-873A-E382120F13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CC926B-5641-4B3C-9697-65FC636A3294}"/>
              </a:ext>
            </a:extLst>
          </p:cNvPr>
          <p:cNvSpPr>
            <a:spLocks noGrp="1"/>
          </p:cNvSpPr>
          <p:nvPr>
            <p:ph type="sldNum" sz="quarter" idx="12"/>
          </p:nvPr>
        </p:nvSpPr>
        <p:spPr/>
        <p:txBody>
          <a:body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40433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AD5324-4C89-43DA-9F28-DD40D6304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418DFB-24D5-425C-99B9-959F6815C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D0882-5C9D-408E-A214-86B7CC001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B92D5-0AF2-4127-BACE-EC57F8C5A781}" type="datetimeFigureOut">
              <a:rPr kumimoji="1" lang="ja-JP" altLang="en-US" smtClean="0"/>
              <a:t>2022/11/22</a:t>
            </a:fld>
            <a:endParaRPr kumimoji="1" lang="ja-JP" altLang="en-US"/>
          </a:p>
        </p:txBody>
      </p:sp>
      <p:sp>
        <p:nvSpPr>
          <p:cNvPr id="5" name="フッター プレースホルダー 4">
            <a:extLst>
              <a:ext uri="{FF2B5EF4-FFF2-40B4-BE49-F238E27FC236}">
                <a16:creationId xmlns:a16="http://schemas.microsoft.com/office/drawing/2014/main" id="{7BC9FA27-2D5B-4E89-865A-19E20F303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B527894-F766-4BA0-A9E0-99ABE6353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E58D5-EB24-49C4-A3CA-49077B38FDA3}" type="slidenum">
              <a:rPr kumimoji="1" lang="ja-JP" altLang="en-US" smtClean="0"/>
              <a:t>‹#›</a:t>
            </a:fld>
            <a:endParaRPr kumimoji="1" lang="ja-JP" altLang="en-US"/>
          </a:p>
        </p:txBody>
      </p:sp>
    </p:spTree>
    <p:extLst>
      <p:ext uri="{BB962C8B-B14F-4D97-AF65-F5344CB8AC3E}">
        <p14:creationId xmlns:p14="http://schemas.microsoft.com/office/powerpoint/2010/main" val="61059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C131FFF7-18C1-425E-A818-6FDF1D22B539}"/>
              </a:ext>
            </a:extLst>
          </p:cNvPr>
          <p:cNvSpPr>
            <a:spLocks noGrp="1"/>
          </p:cNvSpPr>
          <p:nvPr>
            <p:ph type="subTitle" idx="1"/>
          </p:nvPr>
        </p:nvSpPr>
        <p:spPr>
          <a:xfrm>
            <a:off x="1511517" y="2761551"/>
            <a:ext cx="9168966" cy="568975"/>
          </a:xfrm>
        </p:spPr>
        <p:txBody>
          <a:bodyPr>
            <a:noAutofit/>
          </a:bodyPr>
          <a:lstStyle/>
          <a:p>
            <a:r>
              <a:rPr kumimoji="1" lang="ja-JP" altLang="en-US" sz="3200" b="1" cap="none" dirty="0">
                <a:ln w="0"/>
                <a:solidFill>
                  <a:schemeClr val="accent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微酸性次亜塩素酸水生成装置エルビーノ商品説明</a:t>
            </a:r>
          </a:p>
        </p:txBody>
      </p:sp>
    </p:spTree>
    <p:extLst>
      <p:ext uri="{BB962C8B-B14F-4D97-AF65-F5344CB8AC3E}">
        <p14:creationId xmlns:p14="http://schemas.microsoft.com/office/powerpoint/2010/main" val="327204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E6E54A7-859C-4F9D-9900-1E6000304D30}"/>
              </a:ext>
            </a:extLst>
          </p:cNvPr>
          <p:cNvSpPr txBox="1"/>
          <p:nvPr/>
        </p:nvSpPr>
        <p:spPr>
          <a:xfrm>
            <a:off x="906011" y="658773"/>
            <a:ext cx="5427677"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１．エルビーノとは</a:t>
            </a:r>
          </a:p>
        </p:txBody>
      </p:sp>
      <p:sp>
        <p:nvSpPr>
          <p:cNvPr id="5" name="テキスト ボックス 4">
            <a:extLst>
              <a:ext uri="{FF2B5EF4-FFF2-40B4-BE49-F238E27FC236}">
                <a16:creationId xmlns:a16="http://schemas.microsoft.com/office/drawing/2014/main" id="{A77A757E-F1A1-4C24-9BBD-B0BED1F1852B}"/>
              </a:ext>
            </a:extLst>
          </p:cNvPr>
          <p:cNvSpPr txBox="1"/>
          <p:nvPr/>
        </p:nvSpPr>
        <p:spPr>
          <a:xfrm>
            <a:off x="906011" y="1828800"/>
            <a:ext cx="10192624" cy="378565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エルビーノは、優れた除菌効果を発揮する微酸性次亜塩素酸水を生成する装置です。</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本装置で生成されたエルビーノ除菌効果水は、</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専用原液を電気分解することで発生する</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次亜塩素酸ＨＣＬＯの働きで、</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様々な細菌・ウイルスに対して</a:t>
            </a:r>
            <a:r>
              <a:rPr kumimoji="1" lang="ja-JP" altLang="en-US" sz="2400" dirty="0">
                <a:latin typeface="HG丸ｺﾞｼｯｸM-PRO" panose="020F0600000000000000" pitchFamily="50" charset="-128"/>
                <a:ea typeface="HG丸ｺﾞｼｯｸM-PRO" panose="020F0600000000000000" pitchFamily="50" charset="-128"/>
              </a:rPr>
              <a:t>優れた除菌効果を発揮します。</a:t>
            </a:r>
            <a:endParaRPr kumimoji="1"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細菌やウイルスを除菌するには、洗浄と除菌が同時に行える流水除菌がもっとも効果的で</a:t>
            </a:r>
            <a:r>
              <a:rPr lang="ja-JP" altLang="en-US" sz="2400" dirty="0">
                <a:latin typeface="HG丸ｺﾞｼｯｸM-PRO" panose="020F0600000000000000" pitchFamily="50" charset="-128"/>
                <a:ea typeface="HG丸ｺﾞｼｯｸM-PRO" panose="020F0600000000000000" pitchFamily="50" charset="-128"/>
              </a:rPr>
              <a:t>簡単であり利便性に優れています。</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37CD59A4-8032-4A6F-9000-A0F4103D083F}"/>
              </a:ext>
            </a:extLst>
          </p:cNvPr>
          <p:cNvSpPr txBox="1"/>
          <p:nvPr/>
        </p:nvSpPr>
        <p:spPr>
          <a:xfrm>
            <a:off x="5712903" y="6225081"/>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－１－</a:t>
            </a:r>
          </a:p>
        </p:txBody>
      </p:sp>
    </p:spTree>
    <p:extLst>
      <p:ext uri="{BB962C8B-B14F-4D97-AF65-F5344CB8AC3E}">
        <p14:creationId xmlns:p14="http://schemas.microsoft.com/office/powerpoint/2010/main" val="278407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89B96F-D0D1-4BCD-BAF1-255DB67D0566}"/>
              </a:ext>
            </a:extLst>
          </p:cNvPr>
          <p:cNvSpPr txBox="1"/>
          <p:nvPr/>
        </p:nvSpPr>
        <p:spPr>
          <a:xfrm>
            <a:off x="2143847" y="475488"/>
            <a:ext cx="7977331" cy="584775"/>
          </a:xfrm>
          <a:prstGeom prst="rect">
            <a:avLst/>
          </a:prstGeom>
          <a:noFill/>
        </p:spPr>
        <p:txBody>
          <a:bodyPr wrap="square" rtlCol="0">
            <a:spAutoFit/>
          </a:bodyPr>
          <a:lstStyle/>
          <a:p>
            <a:r>
              <a:rPr kumimoji="1" lang="ja-JP" altLang="en-US" sz="3200" b="1" dirty="0">
                <a:latin typeface="HG丸ｺﾞｼｯｸM-PRO" panose="020F0600000000000000" pitchFamily="50" charset="-128"/>
                <a:ea typeface="HG丸ｺﾞｼｯｸM-PRO" panose="020F0600000000000000" pitchFamily="50" charset="-128"/>
              </a:rPr>
              <a:t>微酸性次亜塩素酸水の有効塩素濃度残存率</a:t>
            </a:r>
          </a:p>
        </p:txBody>
      </p:sp>
      <p:sp>
        <p:nvSpPr>
          <p:cNvPr id="5" name="テキスト ボックス 4">
            <a:extLst>
              <a:ext uri="{FF2B5EF4-FFF2-40B4-BE49-F238E27FC236}">
                <a16:creationId xmlns:a16="http://schemas.microsoft.com/office/drawing/2014/main" id="{00143820-C92D-4030-B941-193BEA4876E8}"/>
              </a:ext>
            </a:extLst>
          </p:cNvPr>
          <p:cNvSpPr txBox="1"/>
          <p:nvPr/>
        </p:nvSpPr>
        <p:spPr>
          <a:xfrm>
            <a:off x="985156" y="4448506"/>
            <a:ext cx="10516149" cy="1015663"/>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上図のように、</a:t>
            </a:r>
            <a:r>
              <a:rPr kumimoji="1" lang="ja-JP" altLang="en-US" sz="2000" dirty="0" err="1">
                <a:latin typeface="HG丸ｺﾞｼｯｸM-PRO" panose="020F0600000000000000" pitchFamily="50" charset="-128"/>
                <a:ea typeface="HG丸ｺﾞｼｯｸM-PRO" panose="020F0600000000000000" pitchFamily="50" charset="-128"/>
              </a:rPr>
              <a:t>ｐ</a:t>
            </a:r>
            <a:r>
              <a:rPr kumimoji="1" lang="en-US" altLang="ja-JP" sz="2000" dirty="0">
                <a:latin typeface="HG丸ｺﾞｼｯｸM-PRO" panose="020F0600000000000000" pitchFamily="50" charset="-128"/>
                <a:ea typeface="HG丸ｺﾞｼｯｸM-PRO" panose="020F0600000000000000" pitchFamily="50" charset="-128"/>
              </a:rPr>
              <a:t>H</a:t>
            </a:r>
            <a:r>
              <a:rPr kumimoji="1" lang="ja-JP" altLang="en-US" sz="2000" dirty="0">
                <a:latin typeface="HG丸ｺﾞｼｯｸM-PRO" panose="020F0600000000000000" pitchFamily="50" charset="-128"/>
                <a:ea typeface="HG丸ｺﾞｼｯｸM-PRO" panose="020F0600000000000000" pitchFamily="50" charset="-128"/>
              </a:rPr>
              <a:t>が酸性では塩素濃度に占める次亜塩素酸（ＨＯＣＬ）の比率が高く、アルカリ性では比率が急激に低くなり、代って除菌力が微弱な次亜塩素酸イオン（</a:t>
            </a:r>
            <a:r>
              <a:rPr kumimoji="1" lang="en-US" altLang="ja-JP" sz="2000" dirty="0">
                <a:latin typeface="HG丸ｺﾞｼｯｸM-PRO" panose="020F0600000000000000" pitchFamily="50" charset="-128"/>
                <a:ea typeface="HG丸ｺﾞｼｯｸM-PRO" panose="020F0600000000000000" pitchFamily="50" charset="-128"/>
              </a:rPr>
              <a:t>OCL-)</a:t>
            </a:r>
            <a:r>
              <a:rPr kumimoji="1" lang="ja-JP" altLang="en-US" sz="2000" dirty="0">
                <a:latin typeface="HG丸ｺﾞｼｯｸM-PRO" panose="020F0600000000000000" pitchFamily="50" charset="-128"/>
                <a:ea typeface="HG丸ｺﾞｼｯｸM-PRO" panose="020F0600000000000000" pitchFamily="50" charset="-128"/>
              </a:rPr>
              <a:t>の比率が増えます。</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4D486768-9EF6-4334-9B98-B2D49E44F520}"/>
              </a:ext>
            </a:extLst>
          </p:cNvPr>
          <p:cNvSpPr txBox="1"/>
          <p:nvPr/>
        </p:nvSpPr>
        <p:spPr>
          <a:xfrm>
            <a:off x="985157" y="5391283"/>
            <a:ext cx="10365148" cy="1015663"/>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そのため、微酸性次亜塩素酸水と次亜塩素酸ナトリウムの有効塩素濃度が同じ場合には、</a:t>
            </a:r>
            <a:r>
              <a:rPr lang="ja-JP" altLang="en-US" sz="2000" dirty="0">
                <a:latin typeface="HG丸ｺﾞｼｯｸM-PRO" panose="020F0600000000000000" pitchFamily="50" charset="-128"/>
                <a:ea typeface="HG丸ｺﾞｼｯｸM-PRO" panose="020F0600000000000000" pitchFamily="50" charset="-128"/>
              </a:rPr>
              <a:t>微酸性次亜塩素酸水は次亜塩素酸（ＨＯＣＬ）含有量が約８０倍多いので、微酸性次亜塩素酸水は低濃度の塩素濃度（</a:t>
            </a:r>
            <a:r>
              <a:rPr lang="en-US" altLang="ja-JP" sz="2000" dirty="0">
                <a:latin typeface="HG丸ｺﾞｼｯｸM-PRO" panose="020F0600000000000000" pitchFamily="50" charset="-128"/>
                <a:ea typeface="HG丸ｺﾞｼｯｸM-PRO" panose="020F0600000000000000" pitchFamily="50" charset="-128"/>
              </a:rPr>
              <a:t>ppm</a:t>
            </a:r>
            <a:r>
              <a:rPr lang="ja-JP" altLang="en-US" sz="2000" dirty="0">
                <a:latin typeface="HG丸ｺﾞｼｯｸM-PRO" panose="020F0600000000000000" pitchFamily="50" charset="-128"/>
                <a:ea typeface="HG丸ｺﾞｼｯｸM-PRO" panose="020F0600000000000000" pitchFamily="50" charset="-128"/>
              </a:rPr>
              <a:t>）でも高い</a:t>
            </a:r>
            <a:r>
              <a:rPr kumimoji="1" lang="ja-JP" altLang="en-US" sz="2000" dirty="0">
                <a:latin typeface="HG丸ｺﾞｼｯｸM-PRO" panose="020F0600000000000000" pitchFamily="50" charset="-128"/>
                <a:ea typeface="HG丸ｺﾞｼｯｸM-PRO" panose="020F0600000000000000" pitchFamily="50" charset="-128"/>
              </a:rPr>
              <a:t>除菌効果がございます。</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id="{09185B5C-F9D5-4804-AF04-1BB1DA84F1AD}"/>
              </a:ext>
            </a:extLst>
          </p:cNvPr>
          <p:cNvPicPr>
            <a:picLocks noChangeAspect="1"/>
          </p:cNvPicPr>
          <p:nvPr/>
        </p:nvPicPr>
        <p:blipFill>
          <a:blip r:embed="rId2"/>
          <a:stretch>
            <a:fillRect/>
          </a:stretch>
        </p:blipFill>
        <p:spPr>
          <a:xfrm>
            <a:off x="1962554" y="1060262"/>
            <a:ext cx="8266892" cy="3453015"/>
          </a:xfrm>
          <a:prstGeom prst="rect">
            <a:avLst/>
          </a:prstGeom>
        </p:spPr>
      </p:pic>
      <p:sp>
        <p:nvSpPr>
          <p:cNvPr id="7" name="テキスト ボックス 6">
            <a:extLst>
              <a:ext uri="{FF2B5EF4-FFF2-40B4-BE49-F238E27FC236}">
                <a16:creationId xmlns:a16="http://schemas.microsoft.com/office/drawing/2014/main" id="{6145B32C-B1DE-4D1D-B643-5D68045FBAB2}"/>
              </a:ext>
            </a:extLst>
          </p:cNvPr>
          <p:cNvSpPr txBox="1"/>
          <p:nvPr/>
        </p:nvSpPr>
        <p:spPr>
          <a:xfrm>
            <a:off x="5696125" y="6391768"/>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－２－</a:t>
            </a:r>
          </a:p>
        </p:txBody>
      </p:sp>
    </p:spTree>
    <p:extLst>
      <p:ext uri="{BB962C8B-B14F-4D97-AF65-F5344CB8AC3E}">
        <p14:creationId xmlns:p14="http://schemas.microsoft.com/office/powerpoint/2010/main" val="46388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89B96F-D0D1-4BCD-BAF1-255DB67D0566}"/>
              </a:ext>
            </a:extLst>
          </p:cNvPr>
          <p:cNvSpPr txBox="1"/>
          <p:nvPr/>
        </p:nvSpPr>
        <p:spPr>
          <a:xfrm>
            <a:off x="1036040" y="609520"/>
            <a:ext cx="9348931" cy="461665"/>
          </a:xfrm>
          <a:prstGeom prst="rect">
            <a:avLst/>
          </a:prstGeom>
          <a:noFill/>
        </p:spPr>
        <p:txBody>
          <a:bodyPr wrap="square" rtlCol="0">
            <a:spAutoFit/>
          </a:bodyPr>
          <a:lstStyle/>
          <a:p>
            <a:r>
              <a:rPr kumimoji="1" lang="en-US" altLang="ja-JP" sz="2400" b="1" dirty="0">
                <a:latin typeface="HG丸ｺﾞｼｯｸM-PRO" panose="020F0600000000000000" pitchFamily="50" charset="-128"/>
                <a:ea typeface="HG丸ｺﾞｼｯｸM-PRO" panose="020F0600000000000000" pitchFamily="50" charset="-128"/>
              </a:rPr>
              <a:t>2.</a:t>
            </a:r>
            <a:r>
              <a:rPr kumimoji="1" lang="ja-JP" altLang="en-US" sz="2400" b="1" dirty="0">
                <a:latin typeface="HG丸ｺﾞｼｯｸM-PRO" panose="020F0600000000000000" pitchFamily="50" charset="-128"/>
                <a:ea typeface="HG丸ｺﾞｼｯｸM-PRO" panose="020F0600000000000000" pitchFamily="50" charset="-128"/>
              </a:rPr>
              <a:t>食品添加物指定次亜塩素酸水の告示・指定仕様</a:t>
            </a:r>
          </a:p>
        </p:txBody>
      </p:sp>
      <p:sp>
        <p:nvSpPr>
          <p:cNvPr id="5" name="テキスト ボックス 4">
            <a:extLst>
              <a:ext uri="{FF2B5EF4-FFF2-40B4-BE49-F238E27FC236}">
                <a16:creationId xmlns:a16="http://schemas.microsoft.com/office/drawing/2014/main" id="{00143820-C92D-4030-B941-193BEA4876E8}"/>
              </a:ext>
            </a:extLst>
          </p:cNvPr>
          <p:cNvSpPr txBox="1"/>
          <p:nvPr/>
        </p:nvSpPr>
        <p:spPr>
          <a:xfrm>
            <a:off x="985157" y="4752417"/>
            <a:ext cx="10221686"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エルビーノ</a:t>
            </a:r>
            <a:r>
              <a:rPr lang="ja-JP" altLang="en-US" sz="2000" dirty="0">
                <a:latin typeface="HG丸ｺﾞｼｯｸM-PRO" panose="020F0600000000000000" pitchFamily="50" charset="-128"/>
                <a:ea typeface="HG丸ｺﾞｼｯｸM-PRO" panose="020F0600000000000000" pitchFamily="50" charset="-128"/>
              </a:rPr>
              <a:t>除菌</a:t>
            </a:r>
            <a:r>
              <a:rPr kumimoji="1" lang="ja-JP" altLang="en-US" sz="2000" dirty="0">
                <a:latin typeface="HG丸ｺﾞｼｯｸM-PRO" panose="020F0600000000000000" pitchFamily="50" charset="-128"/>
                <a:ea typeface="HG丸ｺﾞｼｯｸM-PRO" panose="020F0600000000000000" pitchFamily="50" charset="-128"/>
              </a:rPr>
              <a:t>水は、上記厚生労働省の食品添加物指定次亜塩素酸水の告示・指定の</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基準を満たしていますので、安全に使用して頂くことができます。</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7ECE4DA3-8C32-45DC-9082-F1D19AB3FB5E}"/>
              </a:ext>
            </a:extLst>
          </p:cNvPr>
          <p:cNvSpPr txBox="1"/>
          <p:nvPr/>
        </p:nvSpPr>
        <p:spPr>
          <a:xfrm>
            <a:off x="1101515" y="5755788"/>
            <a:ext cx="9283456" cy="400110"/>
          </a:xfrm>
          <a:prstGeom prst="rect">
            <a:avLst/>
          </a:prstGeom>
          <a:noFill/>
        </p:spPr>
        <p:txBody>
          <a:bodyPr wrap="square" rtlCol="0">
            <a:spAutoFit/>
          </a:bodyPr>
          <a:lstStyle/>
          <a:p>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平成</a:t>
            </a:r>
            <a:r>
              <a:rPr kumimoji="1" lang="en-US" altLang="ja-JP" sz="2000" dirty="0">
                <a:latin typeface="HG丸ｺﾞｼｯｸM-PRO" panose="020F0600000000000000" pitchFamily="50" charset="-128"/>
                <a:ea typeface="HG丸ｺﾞｼｯｸM-PRO" panose="020F0600000000000000" pitchFamily="50" charset="-128"/>
              </a:rPr>
              <a:t>29</a:t>
            </a:r>
            <a:r>
              <a:rPr kumimoji="1" lang="ja-JP" altLang="en-US" sz="2000" dirty="0">
                <a:latin typeface="HG丸ｺﾞｼｯｸM-PRO" panose="020F0600000000000000" pitchFamily="50" charset="-128"/>
                <a:ea typeface="HG丸ｺﾞｼｯｸM-PRO" panose="020F0600000000000000" pitchFamily="50" charset="-128"/>
              </a:rPr>
              <a:t>年</a:t>
            </a:r>
            <a:r>
              <a:rPr kumimoji="1" lang="en-US" altLang="ja-JP" sz="2000" dirty="0">
                <a:latin typeface="HG丸ｺﾞｼｯｸM-PRO" panose="020F0600000000000000" pitchFamily="50" charset="-128"/>
                <a:ea typeface="HG丸ｺﾞｼｯｸM-PRO" panose="020F0600000000000000" pitchFamily="50" charset="-128"/>
              </a:rPr>
              <a:t>10</a:t>
            </a:r>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20</a:t>
            </a:r>
            <a:r>
              <a:rPr kumimoji="1" lang="ja-JP" altLang="en-US" sz="2000" dirty="0">
                <a:latin typeface="HG丸ｺﾞｼｯｸM-PRO" panose="020F0600000000000000" pitchFamily="50" charset="-128"/>
                <a:ea typeface="HG丸ｺﾞｼｯｸM-PRO" panose="020F0600000000000000" pitchFamily="50" charset="-128"/>
              </a:rPr>
              <a:t>日　次亜塩素酸水生成装置　</a:t>
            </a:r>
            <a:r>
              <a:rPr kumimoji="1" lang="en-US" altLang="ja-JP" sz="2000" dirty="0">
                <a:latin typeface="HG丸ｺﾞｼｯｸM-PRO" panose="020F0600000000000000" pitchFamily="50" charset="-128"/>
                <a:ea typeface="HG丸ｺﾞｼｯｸM-PRO" panose="020F0600000000000000" pitchFamily="50" charset="-128"/>
              </a:rPr>
              <a:t>JISB8701</a:t>
            </a:r>
            <a:r>
              <a:rPr kumimoji="1" lang="ja-JP" altLang="en-US" sz="2000" dirty="0">
                <a:latin typeface="HG丸ｺﾞｼｯｸM-PRO" panose="020F0600000000000000" pitchFamily="50" charset="-128"/>
                <a:ea typeface="HG丸ｺﾞｼｯｸM-PRO" panose="020F0600000000000000" pitchFamily="50" charset="-128"/>
              </a:rPr>
              <a:t>制定されました。</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AFCDB6F9-38D2-4DC4-BC76-8E813E2F5D16}"/>
              </a:ext>
            </a:extLst>
          </p:cNvPr>
          <p:cNvSpPr txBox="1"/>
          <p:nvPr/>
        </p:nvSpPr>
        <p:spPr>
          <a:xfrm>
            <a:off x="1946365" y="1447667"/>
            <a:ext cx="591747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厚生労働省　食品添加物指定次亜塩素酸水の告示・指定</a:t>
            </a:r>
          </a:p>
        </p:txBody>
      </p:sp>
      <p:sp>
        <p:nvSpPr>
          <p:cNvPr id="3" name="正方形/長方形 2">
            <a:extLst>
              <a:ext uri="{FF2B5EF4-FFF2-40B4-BE49-F238E27FC236}">
                <a16:creationId xmlns:a16="http://schemas.microsoft.com/office/drawing/2014/main" id="{213913CF-1432-4AAF-8962-0422966D7430}"/>
              </a:ext>
            </a:extLst>
          </p:cNvPr>
          <p:cNvSpPr/>
          <p:nvPr/>
        </p:nvSpPr>
        <p:spPr>
          <a:xfrm>
            <a:off x="1946366" y="1816998"/>
            <a:ext cx="8020594" cy="2840079"/>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8ADFA69-B50A-4C1A-8FF5-D06AC1A5B07F}"/>
              </a:ext>
            </a:extLst>
          </p:cNvPr>
          <p:cNvSpPr txBox="1"/>
          <p:nvPr/>
        </p:nvSpPr>
        <p:spPr>
          <a:xfrm>
            <a:off x="2194559" y="1924202"/>
            <a:ext cx="6439990"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平成</a:t>
            </a:r>
            <a:r>
              <a:rPr kumimoji="1" lang="en-US" altLang="ja-JP" sz="1400" dirty="0">
                <a:latin typeface="HG丸ｺﾞｼｯｸM-PRO" panose="020F0600000000000000" pitchFamily="50" charset="-128"/>
                <a:ea typeface="HG丸ｺﾞｼｯｸM-PRO" panose="020F0600000000000000" pitchFamily="50" charset="-128"/>
              </a:rPr>
              <a:t>14</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日　官報</a:t>
            </a:r>
            <a:r>
              <a:rPr kumimoji="1" lang="en-US" altLang="ja-JP" sz="1400" dirty="0">
                <a:latin typeface="HG丸ｺﾞｼｯｸM-PRO" panose="020F0600000000000000" pitchFamily="50" charset="-128"/>
                <a:ea typeface="HG丸ｺﾞｼｯｸM-PRO" panose="020F0600000000000000" pitchFamily="50" charset="-128"/>
              </a:rPr>
              <a:t>3378</a:t>
            </a:r>
            <a:r>
              <a:rPr kumimoji="1" lang="ja-JP" altLang="en-US" sz="1400" dirty="0">
                <a:latin typeface="HG丸ｺﾞｼｯｸM-PRO" panose="020F0600000000000000" pitchFamily="50" charset="-128"/>
                <a:ea typeface="HG丸ｺﾞｼｯｸM-PRO" panose="020F0600000000000000" pitchFamily="50" charset="-128"/>
              </a:rPr>
              <a:t>号：厚生労働省令第</a:t>
            </a:r>
            <a:r>
              <a:rPr kumimoji="1" lang="en-US" altLang="ja-JP" sz="1400" dirty="0">
                <a:latin typeface="HG丸ｺﾞｼｯｸM-PRO" panose="020F0600000000000000" pitchFamily="50" charset="-128"/>
                <a:ea typeface="HG丸ｺﾞｼｯｸM-PRO" panose="020F0600000000000000" pitchFamily="50" charset="-128"/>
              </a:rPr>
              <a:t>75</a:t>
            </a:r>
            <a:r>
              <a:rPr kumimoji="1" lang="ja-JP" altLang="en-US" sz="1400" dirty="0">
                <a:latin typeface="HG丸ｺﾞｼｯｸM-PRO" panose="020F0600000000000000" pitchFamily="50" charset="-128"/>
                <a:ea typeface="HG丸ｺﾞｼｯｸM-PRO" panose="020F0600000000000000" pitchFamily="50" charset="-128"/>
              </a:rPr>
              <a:t>号・告示第</a:t>
            </a:r>
            <a:r>
              <a:rPr kumimoji="1" lang="en-US" altLang="ja-JP" sz="1400" dirty="0">
                <a:latin typeface="HG丸ｺﾞｼｯｸM-PRO" panose="020F0600000000000000" pitchFamily="50" charset="-128"/>
                <a:ea typeface="HG丸ｺﾞｼｯｸM-PRO" panose="020F0600000000000000" pitchFamily="50" charset="-128"/>
              </a:rPr>
              <a:t>212</a:t>
            </a:r>
            <a:r>
              <a:rPr kumimoji="1" lang="ja-JP" altLang="en-US" sz="1400" dirty="0">
                <a:latin typeface="HG丸ｺﾞｼｯｸM-PRO" panose="020F0600000000000000" pitchFamily="50" charset="-128"/>
                <a:ea typeface="HG丸ｺﾞｼｯｸM-PRO" panose="020F0600000000000000" pitchFamily="50" charset="-128"/>
              </a:rPr>
              <a:t>号</a:t>
            </a:r>
          </a:p>
        </p:txBody>
      </p:sp>
      <p:sp>
        <p:nvSpPr>
          <p:cNvPr id="9" name="テキスト ボックス 8">
            <a:extLst>
              <a:ext uri="{FF2B5EF4-FFF2-40B4-BE49-F238E27FC236}">
                <a16:creationId xmlns:a16="http://schemas.microsoft.com/office/drawing/2014/main" id="{0AF0367C-C24A-4A07-9C4B-4E35A045CE6F}"/>
              </a:ext>
            </a:extLst>
          </p:cNvPr>
          <p:cNvSpPr txBox="1"/>
          <p:nvPr/>
        </p:nvSpPr>
        <p:spPr>
          <a:xfrm>
            <a:off x="2555965" y="2164006"/>
            <a:ext cx="6439990"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厚生労働省医薬局食品保健基準課長通知（食基発第</a:t>
            </a:r>
            <a:r>
              <a:rPr kumimoji="1" lang="en-US" altLang="ja-JP" sz="1400" dirty="0">
                <a:latin typeface="HG丸ｺﾞｼｯｸM-PRO" panose="020F0600000000000000" pitchFamily="50" charset="-128"/>
                <a:ea typeface="HG丸ｺﾞｼｯｸM-PRO" panose="020F0600000000000000" pitchFamily="50" charset="-128"/>
              </a:rPr>
              <a:t>0610001</a:t>
            </a:r>
            <a:r>
              <a:rPr lang="ja-JP" altLang="en-US" sz="1400" dirty="0">
                <a:latin typeface="HG丸ｺﾞｼｯｸM-PRO" panose="020F0600000000000000" pitchFamily="50" charset="-128"/>
                <a:ea typeface="HG丸ｺﾞｼｯｸM-PRO" panose="020F0600000000000000" pitchFamily="50" charset="-128"/>
              </a:rPr>
              <a:t>号）</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D56596BF-F86E-4D17-BFED-CE6D4F27DC71}"/>
              </a:ext>
            </a:extLst>
          </p:cNvPr>
          <p:cNvSpPr txBox="1"/>
          <p:nvPr/>
        </p:nvSpPr>
        <p:spPr>
          <a:xfrm>
            <a:off x="2555965" y="2433757"/>
            <a:ext cx="7410994"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・強酸性次亜塩素酸水　　有効塩素濃度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20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60ppm</a:t>
            </a: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err="1">
                <a:latin typeface="HG丸ｺﾞｼｯｸM-PRO" panose="020F0600000000000000" pitchFamily="50" charset="-128"/>
                <a:ea typeface="HG丸ｺﾞｼｯｸM-PRO" panose="020F0600000000000000" pitchFamily="50" charset="-128"/>
              </a:rPr>
              <a:t>ｐ</a:t>
            </a:r>
            <a:r>
              <a:rPr kumimoji="1" lang="en-US" altLang="ja-JP" sz="1400" dirty="0">
                <a:latin typeface="HG丸ｺﾞｼｯｸM-PRO" panose="020F0600000000000000" pitchFamily="50" charset="-128"/>
                <a:ea typeface="HG丸ｺﾞｼｯｸM-PRO" panose="020F0600000000000000" pitchFamily="50" charset="-128"/>
              </a:rPr>
              <a:t>H</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2.7</a:t>
            </a:r>
            <a:r>
              <a:rPr kumimoji="1" lang="ja-JP" altLang="en-US" sz="1400" dirty="0">
                <a:latin typeface="HG丸ｺﾞｼｯｸM-PRO" panose="020F0600000000000000" pitchFamily="50" charset="-128"/>
                <a:ea typeface="HG丸ｺﾞｼｯｸM-PRO" panose="020F0600000000000000" pitchFamily="50" charset="-128"/>
              </a:rPr>
              <a:t>以下</a:t>
            </a:r>
          </a:p>
        </p:txBody>
      </p:sp>
      <p:sp>
        <p:nvSpPr>
          <p:cNvPr id="11" name="テキスト ボックス 10">
            <a:extLst>
              <a:ext uri="{FF2B5EF4-FFF2-40B4-BE49-F238E27FC236}">
                <a16:creationId xmlns:a16="http://schemas.microsoft.com/office/drawing/2014/main" id="{E8291223-1582-468E-8382-A976DE9E8141}"/>
              </a:ext>
            </a:extLst>
          </p:cNvPr>
          <p:cNvSpPr txBox="1"/>
          <p:nvPr/>
        </p:nvSpPr>
        <p:spPr>
          <a:xfrm>
            <a:off x="2551610" y="2729769"/>
            <a:ext cx="7175864" cy="307777"/>
          </a:xfrm>
          <a:prstGeom prst="rect">
            <a:avLst/>
          </a:prstGeom>
          <a:solidFill>
            <a:srgbClr val="CCECFF"/>
          </a:solidFill>
          <a:ln>
            <a:solidFill>
              <a:srgbClr val="CCECFF"/>
            </a:solidFill>
          </a:ln>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・微酸性次亜塩素酸水　　有効塩素濃度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30ppm</a:t>
            </a: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err="1">
                <a:latin typeface="HG丸ｺﾞｼｯｸM-PRO" panose="020F0600000000000000" pitchFamily="50" charset="-128"/>
                <a:ea typeface="HG丸ｺﾞｼｯｸM-PRO" panose="020F0600000000000000" pitchFamily="50" charset="-128"/>
              </a:rPr>
              <a:t>ｐ</a:t>
            </a:r>
            <a:r>
              <a:rPr kumimoji="1" lang="en-US" altLang="ja-JP" sz="1400" dirty="0">
                <a:latin typeface="HG丸ｺﾞｼｯｸM-PRO" panose="020F0600000000000000" pitchFamily="50" charset="-128"/>
                <a:ea typeface="HG丸ｺﾞｼｯｸM-PRO" panose="020F0600000000000000" pitchFamily="50" charset="-128"/>
              </a:rPr>
              <a:t>H</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5.0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6.5</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A59C9D3D-BBDC-48D3-BD28-2BF67A5D0601}"/>
              </a:ext>
            </a:extLst>
          </p:cNvPr>
          <p:cNvSpPr txBox="1"/>
          <p:nvPr/>
        </p:nvSpPr>
        <p:spPr>
          <a:xfrm>
            <a:off x="2194559" y="3231538"/>
            <a:ext cx="6439990" cy="307777"/>
          </a:xfrm>
          <a:prstGeom prst="rect">
            <a:avLst/>
          </a:prstGeom>
          <a:no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平成</a:t>
            </a:r>
            <a:r>
              <a:rPr kumimoji="1" lang="en-US" altLang="ja-JP" sz="1400" dirty="0">
                <a:latin typeface="HG丸ｺﾞｼｯｸM-PRO" panose="020F0600000000000000" pitchFamily="50" charset="-128"/>
                <a:ea typeface="HG丸ｺﾞｼｯｸM-PRO" panose="020F0600000000000000" pitchFamily="50" charset="-128"/>
              </a:rPr>
              <a:t>24</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4</a:t>
            </a:r>
            <a:r>
              <a:rPr kumimoji="1" lang="ja-JP" altLang="en-US" sz="1400" dirty="0">
                <a:latin typeface="HG丸ｺﾞｼｯｸM-PRO" panose="020F0600000000000000" pitchFamily="50" charset="-128"/>
                <a:ea typeface="HG丸ｺﾞｼｯｸM-PRO" panose="020F0600000000000000" pitchFamily="50" charset="-128"/>
              </a:rPr>
              <a:t>月</a:t>
            </a:r>
            <a:r>
              <a:rPr kumimoji="1" lang="en-US" altLang="ja-JP" sz="1400" dirty="0">
                <a:latin typeface="HG丸ｺﾞｼｯｸM-PRO" panose="020F0600000000000000" pitchFamily="50" charset="-128"/>
                <a:ea typeface="HG丸ｺﾞｼｯｸM-PRO" panose="020F0600000000000000" pitchFamily="50" charset="-128"/>
              </a:rPr>
              <a:t>26</a:t>
            </a:r>
            <a:r>
              <a:rPr kumimoji="1" lang="ja-JP" altLang="en-US" sz="1400" dirty="0">
                <a:latin typeface="HG丸ｺﾞｼｯｸM-PRO" panose="020F0600000000000000" pitchFamily="50" charset="-128"/>
                <a:ea typeface="HG丸ｺﾞｼｯｸM-PRO" panose="020F0600000000000000" pitchFamily="50" charset="-128"/>
              </a:rPr>
              <a:t>日　官報</a:t>
            </a:r>
            <a:r>
              <a:rPr kumimoji="1" lang="en-US" altLang="ja-JP" sz="1400" dirty="0">
                <a:latin typeface="HG丸ｺﾞｼｯｸM-PRO" panose="020F0600000000000000" pitchFamily="50" charset="-128"/>
                <a:ea typeface="HG丸ｺﾞｼｯｸM-PRO" panose="020F0600000000000000" pitchFamily="50" charset="-128"/>
              </a:rPr>
              <a:t>96</a:t>
            </a:r>
            <a:r>
              <a:rPr kumimoji="1" lang="ja-JP" altLang="en-US" sz="1400" dirty="0">
                <a:latin typeface="HG丸ｺﾞｼｯｸM-PRO" panose="020F0600000000000000" pitchFamily="50" charset="-128"/>
                <a:ea typeface="HG丸ｺﾞｼｯｸM-PRO" panose="020F0600000000000000" pitchFamily="50" charset="-128"/>
              </a:rPr>
              <a:t>号：厚生労働省令第</a:t>
            </a:r>
            <a:r>
              <a:rPr kumimoji="1" lang="en-US" altLang="ja-JP" sz="1400" dirty="0">
                <a:latin typeface="HG丸ｺﾞｼｯｸM-PRO" panose="020F0600000000000000" pitchFamily="50" charset="-128"/>
                <a:ea typeface="HG丸ｺﾞｼｯｸM-PRO" panose="020F0600000000000000" pitchFamily="50" charset="-128"/>
              </a:rPr>
              <a:t>345</a:t>
            </a:r>
            <a:r>
              <a:rPr kumimoji="1" lang="ja-JP" altLang="en-US" sz="1400" dirty="0">
                <a:latin typeface="HG丸ｺﾞｼｯｸM-PRO" panose="020F0600000000000000" pitchFamily="50" charset="-128"/>
                <a:ea typeface="HG丸ｺﾞｼｯｸM-PRO" panose="020F0600000000000000" pitchFamily="50" charset="-128"/>
              </a:rPr>
              <a:t>号</a:t>
            </a:r>
          </a:p>
        </p:txBody>
      </p:sp>
      <p:sp>
        <p:nvSpPr>
          <p:cNvPr id="13" name="テキスト ボックス 12">
            <a:extLst>
              <a:ext uri="{FF2B5EF4-FFF2-40B4-BE49-F238E27FC236}">
                <a16:creationId xmlns:a16="http://schemas.microsoft.com/office/drawing/2014/main" id="{C21491FE-3944-46E6-A763-C36310DB94F4}"/>
              </a:ext>
            </a:extLst>
          </p:cNvPr>
          <p:cNvSpPr txBox="1"/>
          <p:nvPr/>
        </p:nvSpPr>
        <p:spPr>
          <a:xfrm>
            <a:off x="2555965" y="3471342"/>
            <a:ext cx="6439990"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厚生労働省医薬食品局食品安全部長通知（食安発第</a:t>
            </a:r>
            <a:r>
              <a:rPr kumimoji="1" lang="en-US" altLang="ja-JP" sz="1400" dirty="0">
                <a:latin typeface="HG丸ｺﾞｼｯｸM-PRO" panose="020F0600000000000000" pitchFamily="50" charset="-128"/>
                <a:ea typeface="HG丸ｺﾞｼｯｸM-PRO" panose="020F0600000000000000" pitchFamily="50" charset="-128"/>
              </a:rPr>
              <a:t>0426</a:t>
            </a:r>
            <a:r>
              <a:rPr lang="ja-JP" altLang="en-US" sz="1400" dirty="0">
                <a:latin typeface="HG丸ｺﾞｼｯｸM-PRO" panose="020F0600000000000000" pitchFamily="50" charset="-128"/>
                <a:ea typeface="HG丸ｺﾞｼｯｸM-PRO" panose="020F0600000000000000" pitchFamily="50" charset="-128"/>
              </a:rPr>
              <a:t>号）</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8F4C129E-B92F-4998-8089-A01FB69E4C83}"/>
              </a:ext>
            </a:extLst>
          </p:cNvPr>
          <p:cNvSpPr txBox="1"/>
          <p:nvPr/>
        </p:nvSpPr>
        <p:spPr>
          <a:xfrm>
            <a:off x="2555965" y="3741093"/>
            <a:ext cx="7410994"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・強酸性次亜塩素酸水　　有効塩素濃度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20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60ppm</a:t>
            </a: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err="1">
                <a:latin typeface="HG丸ｺﾞｼｯｸM-PRO" panose="020F0600000000000000" pitchFamily="50" charset="-128"/>
                <a:ea typeface="HG丸ｺﾞｼｯｸM-PRO" panose="020F0600000000000000" pitchFamily="50" charset="-128"/>
              </a:rPr>
              <a:t>ｐ</a:t>
            </a:r>
            <a:r>
              <a:rPr kumimoji="1" lang="en-US" altLang="ja-JP" sz="1400" dirty="0">
                <a:latin typeface="HG丸ｺﾞｼｯｸM-PRO" panose="020F0600000000000000" pitchFamily="50" charset="-128"/>
                <a:ea typeface="HG丸ｺﾞｼｯｸM-PRO" panose="020F0600000000000000" pitchFamily="50" charset="-128"/>
              </a:rPr>
              <a:t>H</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2.7</a:t>
            </a:r>
            <a:r>
              <a:rPr kumimoji="1" lang="ja-JP" altLang="en-US" sz="1400" dirty="0">
                <a:latin typeface="HG丸ｺﾞｼｯｸM-PRO" panose="020F0600000000000000" pitchFamily="50" charset="-128"/>
                <a:ea typeface="HG丸ｺﾞｼｯｸM-PRO" panose="020F0600000000000000" pitchFamily="50" charset="-128"/>
              </a:rPr>
              <a:t>以下</a:t>
            </a:r>
          </a:p>
        </p:txBody>
      </p:sp>
      <p:sp>
        <p:nvSpPr>
          <p:cNvPr id="15" name="テキスト ボックス 14">
            <a:extLst>
              <a:ext uri="{FF2B5EF4-FFF2-40B4-BE49-F238E27FC236}">
                <a16:creationId xmlns:a16="http://schemas.microsoft.com/office/drawing/2014/main" id="{A4E5EF1E-7F17-4B6A-96D8-54A6B8C3AC12}"/>
              </a:ext>
            </a:extLst>
          </p:cNvPr>
          <p:cNvSpPr txBox="1"/>
          <p:nvPr/>
        </p:nvSpPr>
        <p:spPr>
          <a:xfrm>
            <a:off x="2555965" y="3994562"/>
            <a:ext cx="7410994"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・弱酸性次亜塩素酸水　　有効塩素濃度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60ppm</a:t>
            </a: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err="1">
                <a:latin typeface="HG丸ｺﾞｼｯｸM-PRO" panose="020F0600000000000000" pitchFamily="50" charset="-128"/>
                <a:ea typeface="HG丸ｺﾞｼｯｸM-PRO" panose="020F0600000000000000" pitchFamily="50" charset="-128"/>
              </a:rPr>
              <a:t>ｐ</a:t>
            </a:r>
            <a:r>
              <a:rPr kumimoji="1" lang="en-US" altLang="ja-JP" sz="1400" dirty="0">
                <a:latin typeface="HG丸ｺﾞｼｯｸM-PRO" panose="020F0600000000000000" pitchFamily="50" charset="-128"/>
                <a:ea typeface="HG丸ｺﾞｼｯｸM-PRO" panose="020F0600000000000000" pitchFamily="50" charset="-128"/>
              </a:rPr>
              <a:t>H</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2.7</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5.0</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844C9E3B-69F5-41C2-B814-33728EFD6945}"/>
              </a:ext>
            </a:extLst>
          </p:cNvPr>
          <p:cNvSpPr txBox="1"/>
          <p:nvPr/>
        </p:nvSpPr>
        <p:spPr>
          <a:xfrm>
            <a:off x="2555965" y="4264313"/>
            <a:ext cx="7171509" cy="307777"/>
          </a:xfrm>
          <a:prstGeom prst="rect">
            <a:avLst/>
          </a:prstGeom>
          <a:solidFill>
            <a:srgbClr val="CCECFF"/>
          </a:solidFill>
          <a:ln>
            <a:solidFill>
              <a:srgbClr val="CCECFF"/>
            </a:solidFill>
          </a:ln>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・微酸性次亜塩素酸水　　有効塩素濃度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10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80ppm</a:t>
            </a:r>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err="1">
                <a:latin typeface="HG丸ｺﾞｼｯｸM-PRO" panose="020F0600000000000000" pitchFamily="50" charset="-128"/>
                <a:ea typeface="HG丸ｺﾞｼｯｸM-PRO" panose="020F0600000000000000" pitchFamily="50" charset="-128"/>
              </a:rPr>
              <a:t>ｐ</a:t>
            </a:r>
            <a:r>
              <a:rPr kumimoji="1" lang="en-US" altLang="ja-JP" sz="1400" dirty="0">
                <a:latin typeface="HG丸ｺﾞｼｯｸM-PRO" panose="020F0600000000000000" pitchFamily="50" charset="-128"/>
                <a:ea typeface="HG丸ｺﾞｼｯｸM-PRO" panose="020F0600000000000000" pitchFamily="50" charset="-128"/>
              </a:rPr>
              <a:t>H</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5.0</a:t>
            </a: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6.5</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7FD8194F-FAF9-4AD7-88F0-D82C2A21172A}"/>
              </a:ext>
            </a:extLst>
          </p:cNvPr>
          <p:cNvSpPr txBox="1"/>
          <p:nvPr/>
        </p:nvSpPr>
        <p:spPr>
          <a:xfrm>
            <a:off x="5710505" y="6507575"/>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－３－</a:t>
            </a:r>
          </a:p>
        </p:txBody>
      </p:sp>
      <p:sp>
        <p:nvSpPr>
          <p:cNvPr id="6" name="テキスト ボックス 5">
            <a:extLst>
              <a:ext uri="{FF2B5EF4-FFF2-40B4-BE49-F238E27FC236}">
                <a16:creationId xmlns:a16="http://schemas.microsoft.com/office/drawing/2014/main" id="{F087E6EB-0772-42AE-9BB4-C9DA3D875C00}"/>
              </a:ext>
            </a:extLst>
          </p:cNvPr>
          <p:cNvSpPr txBox="1"/>
          <p:nvPr/>
        </p:nvSpPr>
        <p:spPr>
          <a:xfrm>
            <a:off x="1141870" y="1069676"/>
            <a:ext cx="9995343" cy="369332"/>
          </a:xfrm>
          <a:prstGeom prst="rect">
            <a:avLst/>
          </a:prstGeom>
          <a:no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次亜塩素酸水は人体に害を及ぼすことがないことから食品添加物殺菌料に指定されています。</a:t>
            </a:r>
          </a:p>
        </p:txBody>
      </p:sp>
    </p:spTree>
    <p:extLst>
      <p:ext uri="{BB962C8B-B14F-4D97-AF65-F5344CB8AC3E}">
        <p14:creationId xmlns:p14="http://schemas.microsoft.com/office/powerpoint/2010/main" val="255650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EDB9F05-B1F8-4420-B8C9-2E2C55AA9C4D}"/>
              </a:ext>
            </a:extLst>
          </p:cNvPr>
          <p:cNvSpPr txBox="1"/>
          <p:nvPr/>
        </p:nvSpPr>
        <p:spPr>
          <a:xfrm>
            <a:off x="1402493" y="3292363"/>
            <a:ext cx="4216929" cy="369332"/>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このような特徴を持っています</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34" name="楕円 33">
            <a:extLst>
              <a:ext uri="{FF2B5EF4-FFF2-40B4-BE49-F238E27FC236}">
                <a16:creationId xmlns:a16="http://schemas.microsoft.com/office/drawing/2014/main" id="{0095B186-4664-45A5-999D-708C4445854E}"/>
              </a:ext>
            </a:extLst>
          </p:cNvPr>
          <p:cNvSpPr/>
          <p:nvPr/>
        </p:nvSpPr>
        <p:spPr>
          <a:xfrm>
            <a:off x="816907" y="3848088"/>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BB443CC-9066-48E9-A441-4449B296F209}"/>
              </a:ext>
            </a:extLst>
          </p:cNvPr>
          <p:cNvSpPr txBox="1"/>
          <p:nvPr/>
        </p:nvSpPr>
        <p:spPr>
          <a:xfrm>
            <a:off x="1003922" y="3866377"/>
            <a:ext cx="971553" cy="584775"/>
          </a:xfrm>
          <a:prstGeom prst="rect">
            <a:avLst/>
          </a:prstGeom>
          <a:noFill/>
        </p:spPr>
        <p:txBody>
          <a:bodyPr wrap="square" rtlCol="0">
            <a:spAutoFit/>
          </a:bodyPr>
          <a:lstStyle/>
          <a:p>
            <a:r>
              <a:rPr kumimoji="1" lang="ja-JP" altLang="en-US" sz="1600" b="1" dirty="0">
                <a:solidFill>
                  <a:srgbClr val="FF9933"/>
                </a:solidFill>
              </a:rPr>
              <a:t>　高い</a:t>
            </a:r>
            <a:endParaRPr kumimoji="1" lang="en-US" altLang="ja-JP" sz="1600" b="1" dirty="0">
              <a:solidFill>
                <a:srgbClr val="FF9933"/>
              </a:solidFill>
            </a:endParaRPr>
          </a:p>
          <a:p>
            <a:r>
              <a:rPr kumimoji="1" lang="ja-JP" altLang="en-US" sz="1600" b="1" dirty="0">
                <a:solidFill>
                  <a:srgbClr val="FF9933"/>
                </a:solidFill>
              </a:rPr>
              <a:t> 除菌力</a:t>
            </a:r>
          </a:p>
        </p:txBody>
      </p:sp>
      <p:sp>
        <p:nvSpPr>
          <p:cNvPr id="44" name="楕円 43">
            <a:extLst>
              <a:ext uri="{FF2B5EF4-FFF2-40B4-BE49-F238E27FC236}">
                <a16:creationId xmlns:a16="http://schemas.microsoft.com/office/drawing/2014/main" id="{FEF4CD28-4592-4B79-AAF7-0DF44CFDAF4A}"/>
              </a:ext>
            </a:extLst>
          </p:cNvPr>
          <p:cNvSpPr/>
          <p:nvPr/>
        </p:nvSpPr>
        <p:spPr>
          <a:xfrm>
            <a:off x="3705774" y="3850897"/>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a:extLst>
              <a:ext uri="{FF2B5EF4-FFF2-40B4-BE49-F238E27FC236}">
                <a16:creationId xmlns:a16="http://schemas.microsoft.com/office/drawing/2014/main" id="{9F201CBC-0736-47C6-9EC4-E89F349468B1}"/>
              </a:ext>
            </a:extLst>
          </p:cNvPr>
          <p:cNvSpPr/>
          <p:nvPr/>
        </p:nvSpPr>
        <p:spPr>
          <a:xfrm>
            <a:off x="2243783" y="3846164"/>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7C2A6EF2-8C56-4B27-9AFC-51DC4CED1258}"/>
              </a:ext>
            </a:extLst>
          </p:cNvPr>
          <p:cNvSpPr/>
          <p:nvPr/>
        </p:nvSpPr>
        <p:spPr>
          <a:xfrm>
            <a:off x="2290017" y="5169348"/>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EAEECA23-314E-4124-81DB-89165A1CDB1F}"/>
              </a:ext>
            </a:extLst>
          </p:cNvPr>
          <p:cNvSpPr/>
          <p:nvPr/>
        </p:nvSpPr>
        <p:spPr>
          <a:xfrm>
            <a:off x="3727704" y="5163667"/>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DB40BE3-9EA6-4C96-ACDE-F7D0CAA90FAE}"/>
              </a:ext>
            </a:extLst>
          </p:cNvPr>
          <p:cNvSpPr txBox="1"/>
          <p:nvPr/>
        </p:nvSpPr>
        <p:spPr>
          <a:xfrm>
            <a:off x="3673743" y="4124943"/>
            <a:ext cx="1271127" cy="338554"/>
          </a:xfrm>
          <a:prstGeom prst="rect">
            <a:avLst/>
          </a:prstGeom>
          <a:noFill/>
        </p:spPr>
        <p:txBody>
          <a:bodyPr wrap="square" rtlCol="0">
            <a:spAutoFit/>
          </a:bodyPr>
          <a:lstStyle/>
          <a:p>
            <a:r>
              <a:rPr kumimoji="1" lang="ja-JP" altLang="en-US" sz="1600" b="1" dirty="0">
                <a:solidFill>
                  <a:srgbClr val="FF9933"/>
                </a:solidFill>
              </a:rPr>
              <a:t>　消臭効果</a:t>
            </a:r>
            <a:endParaRPr kumimoji="1" lang="en-US" altLang="ja-JP" sz="1600" b="1" dirty="0">
              <a:solidFill>
                <a:srgbClr val="FF9933"/>
              </a:solidFill>
            </a:endParaRPr>
          </a:p>
        </p:txBody>
      </p:sp>
      <p:sp>
        <p:nvSpPr>
          <p:cNvPr id="49" name="テキスト ボックス 48">
            <a:extLst>
              <a:ext uri="{FF2B5EF4-FFF2-40B4-BE49-F238E27FC236}">
                <a16:creationId xmlns:a16="http://schemas.microsoft.com/office/drawing/2014/main" id="{70FAECC7-7B6F-4ED2-9FF1-61B174619841}"/>
              </a:ext>
            </a:extLst>
          </p:cNvPr>
          <p:cNvSpPr txBox="1"/>
          <p:nvPr/>
        </p:nvSpPr>
        <p:spPr>
          <a:xfrm>
            <a:off x="2482040" y="3959983"/>
            <a:ext cx="971553" cy="584775"/>
          </a:xfrm>
          <a:prstGeom prst="rect">
            <a:avLst/>
          </a:prstGeom>
          <a:noFill/>
        </p:spPr>
        <p:txBody>
          <a:bodyPr wrap="square" rtlCol="0">
            <a:spAutoFit/>
          </a:bodyPr>
          <a:lstStyle/>
          <a:p>
            <a:r>
              <a:rPr kumimoji="1" lang="ja-JP" altLang="en-US" sz="1600" b="1" dirty="0">
                <a:solidFill>
                  <a:srgbClr val="FF9933"/>
                </a:solidFill>
              </a:rPr>
              <a:t>抜群の安全性</a:t>
            </a:r>
            <a:endParaRPr kumimoji="1" lang="en-US" altLang="ja-JP" sz="1600" b="1" dirty="0">
              <a:solidFill>
                <a:srgbClr val="FF9933"/>
              </a:solidFill>
            </a:endParaRPr>
          </a:p>
        </p:txBody>
      </p:sp>
      <p:sp>
        <p:nvSpPr>
          <p:cNvPr id="51" name="テキスト ボックス 50">
            <a:extLst>
              <a:ext uri="{FF2B5EF4-FFF2-40B4-BE49-F238E27FC236}">
                <a16:creationId xmlns:a16="http://schemas.microsoft.com/office/drawing/2014/main" id="{4728472B-C4B8-494C-B4E3-3645C968DB68}"/>
              </a:ext>
            </a:extLst>
          </p:cNvPr>
          <p:cNvSpPr txBox="1"/>
          <p:nvPr/>
        </p:nvSpPr>
        <p:spPr>
          <a:xfrm>
            <a:off x="3837341" y="5275065"/>
            <a:ext cx="1110160" cy="523220"/>
          </a:xfrm>
          <a:prstGeom prst="rect">
            <a:avLst/>
          </a:prstGeom>
          <a:noFill/>
        </p:spPr>
        <p:txBody>
          <a:bodyPr wrap="square" rtlCol="0">
            <a:spAutoFit/>
          </a:bodyPr>
          <a:lstStyle/>
          <a:p>
            <a:r>
              <a:rPr kumimoji="1" lang="ja-JP" altLang="en-US" sz="1400" b="1" dirty="0">
                <a:solidFill>
                  <a:srgbClr val="FF9933"/>
                </a:solidFill>
              </a:rPr>
              <a:t>食品添加物</a:t>
            </a:r>
            <a:endParaRPr kumimoji="1" lang="en-US" altLang="ja-JP" sz="1400" b="1" dirty="0">
              <a:solidFill>
                <a:srgbClr val="FF9933"/>
              </a:solidFill>
            </a:endParaRPr>
          </a:p>
          <a:p>
            <a:r>
              <a:rPr kumimoji="1" lang="ja-JP" altLang="en-US" sz="1400" b="1" dirty="0">
                <a:solidFill>
                  <a:srgbClr val="FF9933"/>
                </a:solidFill>
              </a:rPr>
              <a:t>　  指定</a:t>
            </a:r>
          </a:p>
        </p:txBody>
      </p:sp>
      <p:sp>
        <p:nvSpPr>
          <p:cNvPr id="53" name="テキスト ボックス 52">
            <a:extLst>
              <a:ext uri="{FF2B5EF4-FFF2-40B4-BE49-F238E27FC236}">
                <a16:creationId xmlns:a16="http://schemas.microsoft.com/office/drawing/2014/main" id="{20E4917A-48E6-48EF-B1FC-1A3ABDCF4938}"/>
              </a:ext>
            </a:extLst>
          </p:cNvPr>
          <p:cNvSpPr txBox="1"/>
          <p:nvPr/>
        </p:nvSpPr>
        <p:spPr>
          <a:xfrm>
            <a:off x="2290017" y="667078"/>
            <a:ext cx="9383499" cy="400110"/>
          </a:xfrm>
          <a:prstGeom prst="rect">
            <a:avLst/>
          </a:prstGeom>
          <a:noFill/>
        </p:spPr>
        <p:txBody>
          <a:bodyPr wrap="square" rtlCol="0">
            <a:spAutoFit/>
          </a:bodyPr>
          <a:lstStyle/>
          <a:p>
            <a:r>
              <a:rPr kumimoji="1" lang="ja-JP" altLang="en-US" sz="2000" b="1" dirty="0">
                <a:solidFill>
                  <a:srgbClr val="0033CC"/>
                </a:solidFill>
                <a:latin typeface="HG丸ｺﾞｼｯｸM-PRO" panose="020F0600000000000000" pitchFamily="50" charset="-128"/>
                <a:ea typeface="HG丸ｺﾞｼｯｸM-PRO" panose="020F0600000000000000" pitchFamily="50" charset="-128"/>
              </a:rPr>
              <a:t>微酸性次亜塩素酸水</a:t>
            </a:r>
            <a:r>
              <a:rPr kumimoji="1" lang="ja-JP" altLang="en-US" sz="2000" b="1" dirty="0">
                <a:latin typeface="HG丸ｺﾞｼｯｸM-PRO" panose="020F0600000000000000" pitchFamily="50" charset="-128"/>
                <a:ea typeface="HG丸ｺﾞｼｯｸM-PRO" panose="020F0600000000000000" pitchFamily="50" charset="-128"/>
              </a:rPr>
              <a:t>で細菌・ウイルスから大切な人を守ります！</a:t>
            </a:r>
          </a:p>
        </p:txBody>
      </p:sp>
      <p:sp>
        <p:nvSpPr>
          <p:cNvPr id="16" name="テキスト ボックス 15">
            <a:extLst>
              <a:ext uri="{FF2B5EF4-FFF2-40B4-BE49-F238E27FC236}">
                <a16:creationId xmlns:a16="http://schemas.microsoft.com/office/drawing/2014/main" id="{63BFB8E7-7D5A-498A-A1AE-8BAF3C6D72FD}"/>
              </a:ext>
            </a:extLst>
          </p:cNvPr>
          <p:cNvSpPr txBox="1"/>
          <p:nvPr/>
        </p:nvSpPr>
        <p:spPr>
          <a:xfrm>
            <a:off x="913905" y="4369522"/>
            <a:ext cx="1146942" cy="577081"/>
          </a:xfrm>
          <a:prstGeom prst="rect">
            <a:avLst/>
          </a:prstGeom>
          <a:noFill/>
        </p:spPr>
        <p:txBody>
          <a:bodyPr wrap="square" rtlCol="0">
            <a:spAutoFit/>
          </a:bodyPr>
          <a:lstStyle/>
          <a:p>
            <a:r>
              <a:rPr kumimoji="1" lang="ja-JP" altLang="en-US" sz="1050" b="1" dirty="0">
                <a:solidFill>
                  <a:schemeClr val="bg1"/>
                </a:solidFill>
              </a:rPr>
              <a:t>ノロウイルスやインフルエンザにも効果あり</a:t>
            </a:r>
          </a:p>
        </p:txBody>
      </p:sp>
      <p:sp>
        <p:nvSpPr>
          <p:cNvPr id="116" name="テキスト ボックス 115">
            <a:extLst>
              <a:ext uri="{FF2B5EF4-FFF2-40B4-BE49-F238E27FC236}">
                <a16:creationId xmlns:a16="http://schemas.microsoft.com/office/drawing/2014/main" id="{7B30FBB1-5AFA-4D87-B252-D8112A1AC07E}"/>
              </a:ext>
            </a:extLst>
          </p:cNvPr>
          <p:cNvSpPr txBox="1"/>
          <p:nvPr/>
        </p:nvSpPr>
        <p:spPr>
          <a:xfrm>
            <a:off x="2326629" y="4463497"/>
            <a:ext cx="1174118" cy="430887"/>
          </a:xfrm>
          <a:prstGeom prst="rect">
            <a:avLst/>
          </a:prstGeom>
          <a:noFill/>
        </p:spPr>
        <p:txBody>
          <a:bodyPr wrap="square" rtlCol="0">
            <a:spAutoFit/>
          </a:bodyPr>
          <a:lstStyle/>
          <a:p>
            <a:r>
              <a:rPr kumimoji="1" lang="ja-JP" altLang="en-US" sz="1100" b="1" dirty="0">
                <a:solidFill>
                  <a:schemeClr val="bg1"/>
                </a:solidFill>
              </a:rPr>
              <a:t>　　人体に</a:t>
            </a:r>
            <a:endParaRPr kumimoji="1" lang="en-US" altLang="ja-JP" sz="1100" b="1" dirty="0">
              <a:solidFill>
                <a:schemeClr val="bg1"/>
              </a:solidFill>
            </a:endParaRPr>
          </a:p>
          <a:p>
            <a:r>
              <a:rPr kumimoji="1" lang="ja-JP" altLang="en-US" sz="1100" b="1" dirty="0">
                <a:solidFill>
                  <a:schemeClr val="bg1"/>
                </a:solidFill>
              </a:rPr>
              <a:t>そのまま使える</a:t>
            </a:r>
          </a:p>
        </p:txBody>
      </p:sp>
      <p:sp>
        <p:nvSpPr>
          <p:cNvPr id="119" name="テキスト ボックス 118">
            <a:extLst>
              <a:ext uri="{FF2B5EF4-FFF2-40B4-BE49-F238E27FC236}">
                <a16:creationId xmlns:a16="http://schemas.microsoft.com/office/drawing/2014/main" id="{61621C45-6CA4-4814-B451-B0CB4FBDCD2A}"/>
              </a:ext>
            </a:extLst>
          </p:cNvPr>
          <p:cNvSpPr txBox="1"/>
          <p:nvPr/>
        </p:nvSpPr>
        <p:spPr>
          <a:xfrm>
            <a:off x="3827025" y="5719656"/>
            <a:ext cx="1192368" cy="600164"/>
          </a:xfrm>
          <a:prstGeom prst="rect">
            <a:avLst/>
          </a:prstGeom>
          <a:noFill/>
        </p:spPr>
        <p:txBody>
          <a:bodyPr wrap="square" rtlCol="0">
            <a:spAutoFit/>
          </a:bodyPr>
          <a:lstStyle/>
          <a:p>
            <a:r>
              <a:rPr kumimoji="1" lang="ja-JP" altLang="en-US" sz="1100" b="1" dirty="0">
                <a:solidFill>
                  <a:schemeClr val="bg1"/>
                </a:solidFill>
              </a:rPr>
              <a:t>人の健康を害する事がないから</a:t>
            </a:r>
            <a:endParaRPr kumimoji="1" lang="en-US" altLang="ja-JP" sz="1100" b="1" dirty="0">
              <a:solidFill>
                <a:schemeClr val="bg1"/>
              </a:solidFill>
            </a:endParaRPr>
          </a:p>
          <a:p>
            <a:r>
              <a:rPr kumimoji="1" lang="ja-JP" altLang="en-US" sz="1100" b="1" dirty="0">
                <a:solidFill>
                  <a:schemeClr val="bg1"/>
                </a:solidFill>
              </a:rPr>
              <a:t>　指定された</a:t>
            </a:r>
          </a:p>
        </p:txBody>
      </p:sp>
      <p:sp>
        <p:nvSpPr>
          <p:cNvPr id="120" name="テキスト ボックス 119">
            <a:extLst>
              <a:ext uri="{FF2B5EF4-FFF2-40B4-BE49-F238E27FC236}">
                <a16:creationId xmlns:a16="http://schemas.microsoft.com/office/drawing/2014/main" id="{DE0F81C7-76FD-4E28-A9A9-7E946CD20D93}"/>
              </a:ext>
            </a:extLst>
          </p:cNvPr>
          <p:cNvSpPr txBox="1"/>
          <p:nvPr/>
        </p:nvSpPr>
        <p:spPr>
          <a:xfrm>
            <a:off x="3933204" y="4444207"/>
            <a:ext cx="1088638" cy="430887"/>
          </a:xfrm>
          <a:prstGeom prst="rect">
            <a:avLst/>
          </a:prstGeom>
          <a:noFill/>
        </p:spPr>
        <p:txBody>
          <a:bodyPr wrap="square" rtlCol="0">
            <a:spAutoFit/>
          </a:bodyPr>
          <a:lstStyle/>
          <a:p>
            <a:r>
              <a:rPr kumimoji="1" lang="ja-JP" altLang="en-US" sz="1100" b="1" dirty="0">
                <a:solidFill>
                  <a:schemeClr val="bg1"/>
                </a:solidFill>
              </a:rPr>
              <a:t>除菌による</a:t>
            </a:r>
            <a:endParaRPr kumimoji="1" lang="en-US" altLang="ja-JP" sz="1100" b="1" dirty="0">
              <a:solidFill>
                <a:schemeClr val="bg1"/>
              </a:solidFill>
            </a:endParaRPr>
          </a:p>
          <a:p>
            <a:r>
              <a:rPr kumimoji="1" lang="ja-JP" altLang="en-US" sz="1100" b="1" dirty="0">
                <a:solidFill>
                  <a:schemeClr val="bg1"/>
                </a:solidFill>
              </a:rPr>
              <a:t>臭いの解消</a:t>
            </a:r>
          </a:p>
        </p:txBody>
      </p:sp>
      <p:sp>
        <p:nvSpPr>
          <p:cNvPr id="124" name="テキスト ボックス 123">
            <a:extLst>
              <a:ext uri="{FF2B5EF4-FFF2-40B4-BE49-F238E27FC236}">
                <a16:creationId xmlns:a16="http://schemas.microsoft.com/office/drawing/2014/main" id="{94BD4E81-D217-4119-85C0-B9617B3DF1C2}"/>
              </a:ext>
            </a:extLst>
          </p:cNvPr>
          <p:cNvSpPr txBox="1"/>
          <p:nvPr/>
        </p:nvSpPr>
        <p:spPr>
          <a:xfrm>
            <a:off x="5976387" y="1026623"/>
            <a:ext cx="2994950" cy="369332"/>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代表的な除菌剤との比較</a:t>
            </a:r>
            <a:endParaRPr kumimoji="1" lang="en-US" altLang="ja-JP" b="1" dirty="0">
              <a:latin typeface="HG丸ｺﾞｼｯｸM-PRO" panose="020F0600000000000000" pitchFamily="50" charset="-128"/>
              <a:ea typeface="HG丸ｺﾞｼｯｸM-PRO" panose="020F0600000000000000" pitchFamily="50" charset="-128"/>
            </a:endParaRPr>
          </a:p>
        </p:txBody>
      </p:sp>
      <p:sp>
        <p:nvSpPr>
          <p:cNvPr id="125" name="涙形 124">
            <a:extLst>
              <a:ext uri="{FF2B5EF4-FFF2-40B4-BE49-F238E27FC236}">
                <a16:creationId xmlns:a16="http://schemas.microsoft.com/office/drawing/2014/main" id="{C5F62214-9B8A-47C7-BDB2-938FB1243F17}"/>
              </a:ext>
            </a:extLst>
          </p:cNvPr>
          <p:cNvSpPr/>
          <p:nvPr/>
        </p:nvSpPr>
        <p:spPr>
          <a:xfrm rot="18718443">
            <a:off x="1180738" y="3435495"/>
            <a:ext cx="209960" cy="2262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涙形 125">
            <a:extLst>
              <a:ext uri="{FF2B5EF4-FFF2-40B4-BE49-F238E27FC236}">
                <a16:creationId xmlns:a16="http://schemas.microsoft.com/office/drawing/2014/main" id="{2D3F287C-03CD-403F-A3EA-5A1C65B1C970}"/>
              </a:ext>
            </a:extLst>
          </p:cNvPr>
          <p:cNvSpPr/>
          <p:nvPr/>
        </p:nvSpPr>
        <p:spPr>
          <a:xfrm rot="18718443">
            <a:off x="5762115" y="1129168"/>
            <a:ext cx="209960" cy="2262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31F84FB2-5DB0-4B17-BF7B-6D31F0F9FB0B}"/>
              </a:ext>
            </a:extLst>
          </p:cNvPr>
          <p:cNvSpPr/>
          <p:nvPr/>
        </p:nvSpPr>
        <p:spPr>
          <a:xfrm>
            <a:off x="721753" y="1411529"/>
            <a:ext cx="4646001" cy="17350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gn="ctr"/>
            <a:endParaRPr kumimoji="1" lang="ja-JP" altLang="en-US" sz="1801" b="1">
              <a:solidFill>
                <a:schemeClr val="bg1"/>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07439F16-0C33-4804-BA32-3B7B8673DF39}"/>
              </a:ext>
            </a:extLst>
          </p:cNvPr>
          <p:cNvSpPr txBox="1"/>
          <p:nvPr/>
        </p:nvSpPr>
        <p:spPr>
          <a:xfrm>
            <a:off x="1006359" y="1782325"/>
            <a:ext cx="5016935" cy="1015663"/>
          </a:xfrm>
          <a:prstGeom prst="rect">
            <a:avLst/>
          </a:prstGeom>
          <a:noFill/>
        </p:spPr>
        <p:txBody>
          <a:bodyPr wrap="square" rtlCol="0">
            <a:spAutoFit/>
          </a:bodyPr>
          <a:lstStyle/>
          <a:p>
            <a:r>
              <a:rPr kumimoji="1" lang="en-US" altLang="ja-JP" sz="6000" b="1" i="1" dirty="0">
                <a:solidFill>
                  <a:schemeClr val="bg1"/>
                </a:solidFill>
                <a:latin typeface="HG丸ｺﾞｼｯｸM-PRO" panose="020F0600000000000000" pitchFamily="50" charset="-128"/>
                <a:ea typeface="HG丸ｺﾞｼｯｸM-PRO" panose="020F0600000000000000" pitchFamily="50" charset="-128"/>
              </a:rPr>
              <a:t>ELBEENO</a:t>
            </a:r>
            <a:endParaRPr kumimoji="1" lang="ja-JP" altLang="en-US" sz="6000" b="1" i="1"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id="{3D8A8573-CFF1-46E7-9CF6-7219BBDD8D56}"/>
              </a:ext>
            </a:extLst>
          </p:cNvPr>
          <p:cNvSpPr txBox="1"/>
          <p:nvPr/>
        </p:nvSpPr>
        <p:spPr>
          <a:xfrm>
            <a:off x="794324" y="1624341"/>
            <a:ext cx="4500861" cy="400110"/>
          </a:xfrm>
          <a:prstGeom prst="rect">
            <a:avLst/>
          </a:prstGeom>
          <a:noFill/>
        </p:spPr>
        <p:txBody>
          <a:bodyPr wrap="square" rtlCol="0">
            <a:spAutoFit/>
          </a:bodyPr>
          <a:lstStyle/>
          <a:p>
            <a:r>
              <a:rPr kumimoji="1" lang="ja-JP" altLang="en-US" sz="2000" b="1" dirty="0">
                <a:solidFill>
                  <a:schemeClr val="bg1"/>
                </a:solidFill>
                <a:latin typeface="HG丸ｺﾞｼｯｸM-PRO" panose="020F0600000000000000" pitchFamily="50" charset="-128"/>
                <a:ea typeface="HG丸ｺﾞｼｯｸM-PRO" panose="020F0600000000000000" pitchFamily="50" charset="-128"/>
              </a:rPr>
              <a:t>微酸性次亜塩素酸水生成装置</a:t>
            </a:r>
          </a:p>
        </p:txBody>
      </p:sp>
      <p:sp>
        <p:nvSpPr>
          <p:cNvPr id="31" name="楕円 30">
            <a:extLst>
              <a:ext uri="{FF2B5EF4-FFF2-40B4-BE49-F238E27FC236}">
                <a16:creationId xmlns:a16="http://schemas.microsoft.com/office/drawing/2014/main" id="{D03052CA-9862-4593-92D9-99FD4AA4AC27}"/>
              </a:ext>
            </a:extLst>
          </p:cNvPr>
          <p:cNvSpPr/>
          <p:nvPr/>
        </p:nvSpPr>
        <p:spPr>
          <a:xfrm>
            <a:off x="8339070" y="3939115"/>
            <a:ext cx="1470848" cy="450284"/>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9" tIns="45720" rIns="91439" bIns="45720" numCol="1" spcCol="0" rtlCol="0" fromWordArt="0" anchor="ctr" anchorCtr="0" forceAA="0" compatLnSpc="1">
            <a:prstTxWarp prst="textNoShape">
              <a:avLst/>
            </a:prstTxWarp>
            <a:noAutofit/>
          </a:bodyPr>
          <a:lstStyle/>
          <a:p>
            <a:pPr algn="ctr"/>
            <a:endParaRPr kumimoji="1" lang="ja-JP" altLang="en-US" sz="1801"/>
          </a:p>
        </p:txBody>
      </p:sp>
      <p:sp>
        <p:nvSpPr>
          <p:cNvPr id="32" name="テキスト ボックス 31">
            <a:extLst>
              <a:ext uri="{FF2B5EF4-FFF2-40B4-BE49-F238E27FC236}">
                <a16:creationId xmlns:a16="http://schemas.microsoft.com/office/drawing/2014/main" id="{25D4E30B-D3B3-4B97-B180-45F57F7A1E78}"/>
              </a:ext>
            </a:extLst>
          </p:cNvPr>
          <p:cNvSpPr txBox="1"/>
          <p:nvPr/>
        </p:nvSpPr>
        <p:spPr>
          <a:xfrm>
            <a:off x="8544663" y="4010368"/>
            <a:ext cx="1837946" cy="307777"/>
          </a:xfrm>
          <a:prstGeom prst="rect">
            <a:avLst/>
          </a:prstGeom>
          <a:noFill/>
        </p:spPr>
        <p:txBody>
          <a:bodyPr wrap="square" rtlCol="0">
            <a:spAutoFit/>
          </a:bodyPr>
          <a:lstStyle/>
          <a:p>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簡単・便利</a:t>
            </a:r>
          </a:p>
        </p:txBody>
      </p:sp>
      <p:sp>
        <p:nvSpPr>
          <p:cNvPr id="36" name="テキスト ボックス 35">
            <a:extLst>
              <a:ext uri="{FF2B5EF4-FFF2-40B4-BE49-F238E27FC236}">
                <a16:creationId xmlns:a16="http://schemas.microsoft.com/office/drawing/2014/main" id="{CF570C29-9670-4158-A0BE-903C6BB058FA}"/>
              </a:ext>
            </a:extLst>
          </p:cNvPr>
          <p:cNvSpPr txBox="1"/>
          <p:nvPr/>
        </p:nvSpPr>
        <p:spPr>
          <a:xfrm>
            <a:off x="7827798" y="4389400"/>
            <a:ext cx="2456686"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待ち時間なし！水道感覚</a:t>
            </a:r>
          </a:p>
        </p:txBody>
      </p:sp>
      <p:sp>
        <p:nvSpPr>
          <p:cNvPr id="37" name="テキスト ボックス 36">
            <a:extLst>
              <a:ext uri="{FF2B5EF4-FFF2-40B4-BE49-F238E27FC236}">
                <a16:creationId xmlns:a16="http://schemas.microsoft.com/office/drawing/2014/main" id="{0086EA67-8CF9-46DC-9C54-46562A04C009}"/>
              </a:ext>
            </a:extLst>
          </p:cNvPr>
          <p:cNvSpPr txBox="1"/>
          <p:nvPr/>
        </p:nvSpPr>
        <p:spPr>
          <a:xfrm>
            <a:off x="7673112" y="4640349"/>
            <a:ext cx="2854136" cy="769441"/>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エルビーノ水が出来るまで待ち時間なし。</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毎分</a:t>
            </a:r>
            <a:r>
              <a:rPr kumimoji="1" lang="en-US" altLang="ja-JP" sz="1100" dirty="0">
                <a:latin typeface="HG丸ｺﾞｼｯｸM-PRO" panose="020F0600000000000000" pitchFamily="50" charset="-128"/>
                <a:ea typeface="HG丸ｺﾞｼｯｸM-PRO" panose="020F0600000000000000" pitchFamily="50" charset="-128"/>
              </a:rPr>
              <a:t>4</a:t>
            </a:r>
            <a:r>
              <a:rPr kumimoji="1" lang="ja-JP" altLang="en-US" sz="1100" dirty="0">
                <a:latin typeface="HG丸ｺﾞｼｯｸM-PRO" panose="020F0600000000000000" pitchFamily="50" charset="-128"/>
                <a:ea typeface="HG丸ｺﾞｼｯｸM-PRO" panose="020F0600000000000000" pitchFamily="50" charset="-128"/>
              </a:rPr>
              <a:t>㍑のエルビーノ水を水道感覚で使用</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・作り置きの必要がなく、必要なときに</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必要な量の新鮮なエルビーノ水が使える</a:t>
            </a:r>
          </a:p>
        </p:txBody>
      </p:sp>
      <p:sp>
        <p:nvSpPr>
          <p:cNvPr id="38" name="テキスト ボックス 37">
            <a:extLst>
              <a:ext uri="{FF2B5EF4-FFF2-40B4-BE49-F238E27FC236}">
                <a16:creationId xmlns:a16="http://schemas.microsoft.com/office/drawing/2014/main" id="{A5CD1F50-2F03-44DE-99B2-7922050CC870}"/>
              </a:ext>
            </a:extLst>
          </p:cNvPr>
          <p:cNvSpPr txBox="1"/>
          <p:nvPr/>
        </p:nvSpPr>
        <p:spPr>
          <a:xfrm>
            <a:off x="7827801" y="5409793"/>
            <a:ext cx="2699447"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センサーに手をかざすだけ</a:t>
            </a:r>
          </a:p>
        </p:txBody>
      </p:sp>
      <p:sp>
        <p:nvSpPr>
          <p:cNvPr id="39" name="テキスト ボックス 38">
            <a:extLst>
              <a:ext uri="{FF2B5EF4-FFF2-40B4-BE49-F238E27FC236}">
                <a16:creationId xmlns:a16="http://schemas.microsoft.com/office/drawing/2014/main" id="{C6C6E8CC-FEAA-48DA-B42F-768C9D4F320D}"/>
              </a:ext>
            </a:extLst>
          </p:cNvPr>
          <p:cNvSpPr txBox="1"/>
          <p:nvPr/>
        </p:nvSpPr>
        <p:spPr>
          <a:xfrm>
            <a:off x="7827802" y="5660739"/>
            <a:ext cx="2107373"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希釈や調剤の手間もいらない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濃度切替はボタンを押すだけ</a:t>
            </a:r>
          </a:p>
        </p:txBody>
      </p:sp>
      <p:sp>
        <p:nvSpPr>
          <p:cNvPr id="40" name="テキスト ボックス 39">
            <a:extLst>
              <a:ext uri="{FF2B5EF4-FFF2-40B4-BE49-F238E27FC236}">
                <a16:creationId xmlns:a16="http://schemas.microsoft.com/office/drawing/2014/main" id="{0225E0BF-F324-4705-AAFA-C78D921D417A}"/>
              </a:ext>
            </a:extLst>
          </p:cNvPr>
          <p:cNvSpPr txBox="1"/>
          <p:nvPr/>
        </p:nvSpPr>
        <p:spPr>
          <a:xfrm>
            <a:off x="8226889" y="6127688"/>
            <a:ext cx="1656587"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場所を取らない</a:t>
            </a:r>
          </a:p>
        </p:txBody>
      </p:sp>
      <p:sp>
        <p:nvSpPr>
          <p:cNvPr id="41" name="テキスト ボックス 40">
            <a:extLst>
              <a:ext uri="{FF2B5EF4-FFF2-40B4-BE49-F238E27FC236}">
                <a16:creationId xmlns:a16="http://schemas.microsoft.com/office/drawing/2014/main" id="{74A35D56-C401-4CCB-B6E1-07A8EA1626E9}"/>
              </a:ext>
            </a:extLst>
          </p:cNvPr>
          <p:cNvSpPr txBox="1"/>
          <p:nvPr/>
        </p:nvSpPr>
        <p:spPr>
          <a:xfrm>
            <a:off x="7826835" y="6378628"/>
            <a:ext cx="2456686"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・壁掛けもできるコンパクトサイズ</a:t>
            </a:r>
          </a:p>
        </p:txBody>
      </p:sp>
      <p:sp>
        <p:nvSpPr>
          <p:cNvPr id="42" name="楕円 41">
            <a:extLst>
              <a:ext uri="{FF2B5EF4-FFF2-40B4-BE49-F238E27FC236}">
                <a16:creationId xmlns:a16="http://schemas.microsoft.com/office/drawing/2014/main" id="{216E3812-248A-4188-ABCF-3ADFDBCE4B38}"/>
              </a:ext>
            </a:extLst>
          </p:cNvPr>
          <p:cNvSpPr/>
          <p:nvPr/>
        </p:nvSpPr>
        <p:spPr>
          <a:xfrm>
            <a:off x="856585" y="5157830"/>
            <a:ext cx="1290102" cy="1270279"/>
          </a:xfrm>
          <a:prstGeom prst="ellipse">
            <a:avLst/>
          </a:prstGeom>
          <a:solidFill>
            <a:srgbClr val="0033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244AEF2A-8D2F-4E72-98D6-251F67E6D277}"/>
              </a:ext>
            </a:extLst>
          </p:cNvPr>
          <p:cNvSpPr txBox="1"/>
          <p:nvPr/>
        </p:nvSpPr>
        <p:spPr>
          <a:xfrm>
            <a:off x="1026354" y="5275230"/>
            <a:ext cx="1157757" cy="584775"/>
          </a:xfrm>
          <a:prstGeom prst="rect">
            <a:avLst/>
          </a:prstGeom>
          <a:noFill/>
        </p:spPr>
        <p:txBody>
          <a:bodyPr wrap="square" rtlCol="0">
            <a:spAutoFit/>
          </a:bodyPr>
          <a:lstStyle/>
          <a:p>
            <a:r>
              <a:rPr kumimoji="1" lang="ja-JP" altLang="en-US" sz="1600" b="1" dirty="0">
                <a:solidFill>
                  <a:srgbClr val="FF9933"/>
                </a:solidFill>
              </a:rPr>
              <a:t>環境汚染</a:t>
            </a:r>
            <a:endParaRPr kumimoji="1" lang="en-US" altLang="ja-JP" sz="1600" b="1" dirty="0">
              <a:solidFill>
                <a:srgbClr val="FF9933"/>
              </a:solidFill>
            </a:endParaRPr>
          </a:p>
          <a:p>
            <a:r>
              <a:rPr kumimoji="1" lang="ja-JP" altLang="en-US" sz="1600" b="1" dirty="0">
                <a:solidFill>
                  <a:srgbClr val="FF9933"/>
                </a:solidFill>
              </a:rPr>
              <a:t>　ゼロ</a:t>
            </a:r>
            <a:endParaRPr kumimoji="1" lang="en-US" altLang="ja-JP" sz="1600" b="1" dirty="0">
              <a:solidFill>
                <a:srgbClr val="FF9933"/>
              </a:solidFill>
            </a:endParaRPr>
          </a:p>
        </p:txBody>
      </p:sp>
      <p:sp>
        <p:nvSpPr>
          <p:cNvPr id="52" name="テキスト ボックス 51">
            <a:extLst>
              <a:ext uri="{FF2B5EF4-FFF2-40B4-BE49-F238E27FC236}">
                <a16:creationId xmlns:a16="http://schemas.microsoft.com/office/drawing/2014/main" id="{5E108713-27F3-4199-AE74-0D825CFBEDEB}"/>
              </a:ext>
            </a:extLst>
          </p:cNvPr>
          <p:cNvSpPr txBox="1"/>
          <p:nvPr/>
        </p:nvSpPr>
        <p:spPr>
          <a:xfrm>
            <a:off x="929675" y="5804487"/>
            <a:ext cx="1163125" cy="430887"/>
          </a:xfrm>
          <a:prstGeom prst="rect">
            <a:avLst/>
          </a:prstGeom>
          <a:noFill/>
        </p:spPr>
        <p:txBody>
          <a:bodyPr wrap="square" rtlCol="0">
            <a:spAutoFit/>
          </a:bodyPr>
          <a:lstStyle/>
          <a:p>
            <a:r>
              <a:rPr kumimoji="1" lang="ja-JP" altLang="en-US" sz="1100" b="1" dirty="0">
                <a:solidFill>
                  <a:schemeClr val="bg1"/>
                </a:solidFill>
              </a:rPr>
              <a:t>　</a:t>
            </a:r>
            <a:r>
              <a:rPr kumimoji="1" lang="ja-JP" altLang="en-US" sz="1050" b="1" dirty="0">
                <a:solidFill>
                  <a:schemeClr val="bg1"/>
                </a:solidFill>
              </a:rPr>
              <a:t>そのまま</a:t>
            </a:r>
            <a:endParaRPr kumimoji="1" lang="en-US" altLang="ja-JP" sz="1050" b="1" dirty="0">
              <a:solidFill>
                <a:schemeClr val="bg1"/>
              </a:solidFill>
            </a:endParaRPr>
          </a:p>
          <a:p>
            <a:r>
              <a:rPr kumimoji="1" lang="ja-JP" altLang="en-US" sz="1050" b="1" dirty="0">
                <a:solidFill>
                  <a:schemeClr val="bg1"/>
                </a:solidFill>
              </a:rPr>
              <a:t>排水しても無害</a:t>
            </a:r>
            <a:endParaRPr kumimoji="1" lang="en-US" altLang="ja-JP" sz="1050" b="1" dirty="0">
              <a:solidFill>
                <a:schemeClr val="bg1"/>
              </a:solidFill>
            </a:endParaRPr>
          </a:p>
        </p:txBody>
      </p:sp>
      <p:sp>
        <p:nvSpPr>
          <p:cNvPr id="2" name="テキスト ボックス 1">
            <a:extLst>
              <a:ext uri="{FF2B5EF4-FFF2-40B4-BE49-F238E27FC236}">
                <a16:creationId xmlns:a16="http://schemas.microsoft.com/office/drawing/2014/main" id="{F9C3BC89-698B-40C0-B66D-9984597DE3BE}"/>
              </a:ext>
            </a:extLst>
          </p:cNvPr>
          <p:cNvSpPr txBox="1"/>
          <p:nvPr/>
        </p:nvSpPr>
        <p:spPr>
          <a:xfrm>
            <a:off x="2431221" y="5255904"/>
            <a:ext cx="1073189" cy="646331"/>
          </a:xfrm>
          <a:prstGeom prst="rect">
            <a:avLst/>
          </a:prstGeom>
          <a:noFill/>
        </p:spPr>
        <p:txBody>
          <a:bodyPr wrap="square" rtlCol="0">
            <a:spAutoFit/>
          </a:bodyPr>
          <a:lstStyle/>
          <a:p>
            <a:r>
              <a:rPr kumimoji="1" lang="en-US" altLang="ja-JP" b="1" dirty="0">
                <a:solidFill>
                  <a:srgbClr val="FF9933"/>
                </a:solidFill>
              </a:rPr>
              <a:t>HACCP</a:t>
            </a:r>
          </a:p>
          <a:p>
            <a:r>
              <a:rPr kumimoji="1" lang="ja-JP" altLang="en-US" b="1" dirty="0">
                <a:solidFill>
                  <a:srgbClr val="FF9933"/>
                </a:solidFill>
              </a:rPr>
              <a:t>　対応</a:t>
            </a:r>
          </a:p>
        </p:txBody>
      </p:sp>
      <p:sp>
        <p:nvSpPr>
          <p:cNvPr id="56" name="テキスト ボックス 55">
            <a:extLst>
              <a:ext uri="{FF2B5EF4-FFF2-40B4-BE49-F238E27FC236}">
                <a16:creationId xmlns:a16="http://schemas.microsoft.com/office/drawing/2014/main" id="{95A69D42-10B1-4363-918A-913162FCD141}"/>
              </a:ext>
            </a:extLst>
          </p:cNvPr>
          <p:cNvSpPr txBox="1"/>
          <p:nvPr/>
        </p:nvSpPr>
        <p:spPr>
          <a:xfrm>
            <a:off x="2425335" y="5763870"/>
            <a:ext cx="1183850" cy="577081"/>
          </a:xfrm>
          <a:prstGeom prst="rect">
            <a:avLst/>
          </a:prstGeom>
          <a:noFill/>
        </p:spPr>
        <p:txBody>
          <a:bodyPr wrap="square" rtlCol="0">
            <a:spAutoFit/>
          </a:bodyPr>
          <a:lstStyle/>
          <a:p>
            <a:r>
              <a:rPr kumimoji="1" lang="ja-JP" altLang="en-US" sz="1050" b="1" dirty="0">
                <a:solidFill>
                  <a:schemeClr val="bg1"/>
                </a:solidFill>
              </a:rPr>
              <a:t>「食品用殺菌水　供給装置」と      </a:t>
            </a:r>
            <a:endParaRPr kumimoji="1" lang="en-US" altLang="ja-JP" sz="1050" b="1" dirty="0">
              <a:solidFill>
                <a:schemeClr val="bg1"/>
              </a:solidFill>
            </a:endParaRPr>
          </a:p>
          <a:p>
            <a:r>
              <a:rPr kumimoji="1" lang="ja-JP" altLang="en-US" sz="1050" b="1" dirty="0">
                <a:solidFill>
                  <a:schemeClr val="bg1"/>
                </a:solidFill>
              </a:rPr>
              <a:t>しても使用可</a:t>
            </a:r>
          </a:p>
        </p:txBody>
      </p:sp>
      <p:pic>
        <p:nvPicPr>
          <p:cNvPr id="622" name="図 621">
            <a:extLst>
              <a:ext uri="{FF2B5EF4-FFF2-40B4-BE49-F238E27FC236}">
                <a16:creationId xmlns:a16="http://schemas.microsoft.com/office/drawing/2014/main" id="{B8915D85-4FA8-4246-A6D8-3F96EA3037EA}"/>
              </a:ext>
            </a:extLst>
          </p:cNvPr>
          <p:cNvPicPr>
            <a:picLocks noChangeAspect="1"/>
          </p:cNvPicPr>
          <p:nvPr/>
        </p:nvPicPr>
        <p:blipFill>
          <a:blip r:embed="rId2"/>
          <a:stretch>
            <a:fillRect/>
          </a:stretch>
        </p:blipFill>
        <p:spPr>
          <a:xfrm>
            <a:off x="10510385" y="5326369"/>
            <a:ext cx="1083765" cy="1308697"/>
          </a:xfrm>
          <a:prstGeom prst="rect">
            <a:avLst/>
          </a:prstGeom>
        </p:spPr>
      </p:pic>
      <p:pic>
        <p:nvPicPr>
          <p:cNvPr id="624" name="図 623">
            <a:extLst>
              <a:ext uri="{FF2B5EF4-FFF2-40B4-BE49-F238E27FC236}">
                <a16:creationId xmlns:a16="http://schemas.microsoft.com/office/drawing/2014/main" id="{576DC197-2072-4FD2-8B45-F64EAEC50C98}"/>
              </a:ext>
            </a:extLst>
          </p:cNvPr>
          <p:cNvPicPr>
            <a:picLocks noChangeAspect="1"/>
          </p:cNvPicPr>
          <p:nvPr/>
        </p:nvPicPr>
        <p:blipFill>
          <a:blip r:embed="rId3"/>
          <a:stretch>
            <a:fillRect/>
          </a:stretch>
        </p:blipFill>
        <p:spPr>
          <a:xfrm>
            <a:off x="10480734" y="3846787"/>
            <a:ext cx="1143065" cy="1308697"/>
          </a:xfrm>
          <a:prstGeom prst="rect">
            <a:avLst/>
          </a:prstGeom>
        </p:spPr>
      </p:pic>
      <p:pic>
        <p:nvPicPr>
          <p:cNvPr id="626" name="図 625">
            <a:extLst>
              <a:ext uri="{FF2B5EF4-FFF2-40B4-BE49-F238E27FC236}">
                <a16:creationId xmlns:a16="http://schemas.microsoft.com/office/drawing/2014/main" id="{4BCBC31A-8B45-4493-8151-B30F11F98FD2}"/>
              </a:ext>
            </a:extLst>
          </p:cNvPr>
          <p:cNvPicPr>
            <a:picLocks noChangeAspect="1"/>
          </p:cNvPicPr>
          <p:nvPr/>
        </p:nvPicPr>
        <p:blipFill>
          <a:blip r:embed="rId4"/>
          <a:stretch>
            <a:fillRect/>
          </a:stretch>
        </p:blipFill>
        <p:spPr>
          <a:xfrm>
            <a:off x="5523213" y="3991734"/>
            <a:ext cx="2107372" cy="2447893"/>
          </a:xfrm>
          <a:prstGeom prst="rect">
            <a:avLst/>
          </a:prstGeom>
        </p:spPr>
      </p:pic>
      <p:sp>
        <p:nvSpPr>
          <p:cNvPr id="50" name="テキスト ボックス 49">
            <a:extLst>
              <a:ext uri="{FF2B5EF4-FFF2-40B4-BE49-F238E27FC236}">
                <a16:creationId xmlns:a16="http://schemas.microsoft.com/office/drawing/2014/main" id="{7734688F-F16B-46E0-A47B-E8CB13AFC4B0}"/>
              </a:ext>
            </a:extLst>
          </p:cNvPr>
          <p:cNvSpPr txBox="1"/>
          <p:nvPr/>
        </p:nvSpPr>
        <p:spPr>
          <a:xfrm>
            <a:off x="506765" y="217762"/>
            <a:ext cx="5427677"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３</a:t>
            </a:r>
            <a:r>
              <a:rPr kumimoji="1" lang="ja-JP" altLang="en-US" sz="2400" b="1" dirty="0">
                <a:latin typeface="HG丸ｺﾞｼｯｸM-PRO" panose="020F0600000000000000" pitchFamily="50" charset="-128"/>
                <a:ea typeface="HG丸ｺﾞｼｯｸM-PRO" panose="020F0600000000000000" pitchFamily="50" charset="-128"/>
              </a:rPr>
              <a:t>．エルビーノの特長</a:t>
            </a:r>
          </a:p>
        </p:txBody>
      </p:sp>
      <p:sp>
        <p:nvSpPr>
          <p:cNvPr id="54" name="テキスト ボックス 53">
            <a:extLst>
              <a:ext uri="{FF2B5EF4-FFF2-40B4-BE49-F238E27FC236}">
                <a16:creationId xmlns:a16="http://schemas.microsoft.com/office/drawing/2014/main" id="{9A01FA0F-750A-42F9-B7B3-E41BAD8E93D6}"/>
              </a:ext>
            </a:extLst>
          </p:cNvPr>
          <p:cNvSpPr txBox="1"/>
          <p:nvPr/>
        </p:nvSpPr>
        <p:spPr>
          <a:xfrm>
            <a:off x="5710505" y="6507575"/>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－４－</a:t>
            </a:r>
          </a:p>
        </p:txBody>
      </p:sp>
      <p:pic>
        <p:nvPicPr>
          <p:cNvPr id="55" name="図 54">
            <a:extLst>
              <a:ext uri="{FF2B5EF4-FFF2-40B4-BE49-F238E27FC236}">
                <a16:creationId xmlns:a16="http://schemas.microsoft.com/office/drawing/2014/main" id="{B19B7522-1013-4887-86CC-848C97ACF582}"/>
              </a:ext>
            </a:extLst>
          </p:cNvPr>
          <p:cNvPicPr>
            <a:picLocks noChangeAspect="1"/>
          </p:cNvPicPr>
          <p:nvPr/>
        </p:nvPicPr>
        <p:blipFill>
          <a:blip r:embed="rId5"/>
          <a:stretch>
            <a:fillRect/>
          </a:stretch>
        </p:blipFill>
        <p:spPr>
          <a:xfrm>
            <a:off x="5741861" y="1413357"/>
            <a:ext cx="6037973" cy="2194122"/>
          </a:xfrm>
          <a:prstGeom prst="rect">
            <a:avLst/>
          </a:prstGeom>
        </p:spPr>
      </p:pic>
    </p:spTree>
    <p:extLst>
      <p:ext uri="{BB962C8B-B14F-4D97-AF65-F5344CB8AC3E}">
        <p14:creationId xmlns:p14="http://schemas.microsoft.com/office/powerpoint/2010/main" val="135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テキスト ボックス 62">
            <a:extLst>
              <a:ext uri="{FF2B5EF4-FFF2-40B4-BE49-F238E27FC236}">
                <a16:creationId xmlns:a16="http://schemas.microsoft.com/office/drawing/2014/main" id="{5B6C0F09-83F3-4BD1-AE66-E2CF52D7CDC7}"/>
              </a:ext>
            </a:extLst>
          </p:cNvPr>
          <p:cNvSpPr txBox="1"/>
          <p:nvPr/>
        </p:nvSpPr>
        <p:spPr>
          <a:xfrm>
            <a:off x="518566" y="9153"/>
            <a:ext cx="5427677"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４．エルビーノの使用例</a:t>
            </a:r>
          </a:p>
        </p:txBody>
      </p:sp>
      <p:sp>
        <p:nvSpPr>
          <p:cNvPr id="91" name="テキスト ボックス 90">
            <a:extLst>
              <a:ext uri="{FF2B5EF4-FFF2-40B4-BE49-F238E27FC236}">
                <a16:creationId xmlns:a16="http://schemas.microsoft.com/office/drawing/2014/main" id="{FE04DD88-7EA2-4EE3-84DD-2C001EBAC4CA}"/>
              </a:ext>
            </a:extLst>
          </p:cNvPr>
          <p:cNvSpPr txBox="1"/>
          <p:nvPr/>
        </p:nvSpPr>
        <p:spPr>
          <a:xfrm>
            <a:off x="5674396" y="6568552"/>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－５－</a:t>
            </a:r>
          </a:p>
        </p:txBody>
      </p:sp>
      <p:pic>
        <p:nvPicPr>
          <p:cNvPr id="5" name="図 4">
            <a:extLst>
              <a:ext uri="{FF2B5EF4-FFF2-40B4-BE49-F238E27FC236}">
                <a16:creationId xmlns:a16="http://schemas.microsoft.com/office/drawing/2014/main" id="{39489652-B179-420A-A77B-D11BEAB440A0}"/>
              </a:ext>
            </a:extLst>
          </p:cNvPr>
          <p:cNvPicPr>
            <a:picLocks noChangeAspect="1"/>
          </p:cNvPicPr>
          <p:nvPr/>
        </p:nvPicPr>
        <p:blipFill>
          <a:blip r:embed="rId2"/>
          <a:stretch>
            <a:fillRect/>
          </a:stretch>
        </p:blipFill>
        <p:spPr>
          <a:xfrm>
            <a:off x="1962164" y="328623"/>
            <a:ext cx="8267672" cy="6200754"/>
          </a:xfrm>
          <a:prstGeom prst="rect">
            <a:avLst/>
          </a:prstGeom>
        </p:spPr>
      </p:pic>
    </p:spTree>
    <p:extLst>
      <p:ext uri="{BB962C8B-B14F-4D97-AF65-F5344CB8AC3E}">
        <p14:creationId xmlns:p14="http://schemas.microsoft.com/office/powerpoint/2010/main" val="325000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D1E75D0-6B9A-4EE8-B933-0C91255B34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47831" y="860088"/>
            <a:ext cx="9496337" cy="5586420"/>
          </a:xfrm>
          <a:prstGeom prst="rect">
            <a:avLst/>
          </a:prstGeom>
          <a:noFill/>
          <a:ln>
            <a:noFill/>
          </a:ln>
        </p:spPr>
      </p:pic>
      <p:sp>
        <p:nvSpPr>
          <p:cNvPr id="4" name="テキスト ボックス 3">
            <a:extLst>
              <a:ext uri="{FF2B5EF4-FFF2-40B4-BE49-F238E27FC236}">
                <a16:creationId xmlns:a16="http://schemas.microsoft.com/office/drawing/2014/main" id="{7ADB2922-191A-4619-A41A-51E4A655EB5D}"/>
              </a:ext>
            </a:extLst>
          </p:cNvPr>
          <p:cNvSpPr txBox="1"/>
          <p:nvPr/>
        </p:nvSpPr>
        <p:spPr>
          <a:xfrm>
            <a:off x="887681" y="109821"/>
            <a:ext cx="5427677"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５</a:t>
            </a:r>
            <a:r>
              <a:rPr kumimoji="1" lang="ja-JP" altLang="en-US" sz="2400" b="1" dirty="0">
                <a:latin typeface="HG丸ｺﾞｼｯｸM-PRO" panose="020F0600000000000000" pitchFamily="50" charset="-128"/>
                <a:ea typeface="HG丸ｺﾞｼｯｸM-PRO" panose="020F0600000000000000" pitchFamily="50" charset="-128"/>
              </a:rPr>
              <a:t>．エルビーノの本体仕様</a:t>
            </a:r>
          </a:p>
        </p:txBody>
      </p:sp>
      <p:sp>
        <p:nvSpPr>
          <p:cNvPr id="5" name="テキスト ボックス 4">
            <a:extLst>
              <a:ext uri="{FF2B5EF4-FFF2-40B4-BE49-F238E27FC236}">
                <a16:creationId xmlns:a16="http://schemas.microsoft.com/office/drawing/2014/main" id="{5C5AF457-E66A-4D07-B040-3192A3D04D44}"/>
              </a:ext>
            </a:extLst>
          </p:cNvPr>
          <p:cNvSpPr txBox="1"/>
          <p:nvPr/>
        </p:nvSpPr>
        <p:spPr>
          <a:xfrm>
            <a:off x="5722183" y="6545769"/>
            <a:ext cx="939567" cy="338554"/>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－６－</a:t>
            </a:r>
          </a:p>
        </p:txBody>
      </p:sp>
    </p:spTree>
    <p:extLst>
      <p:ext uri="{BB962C8B-B14F-4D97-AF65-F5344CB8AC3E}">
        <p14:creationId xmlns:p14="http://schemas.microsoft.com/office/powerpoint/2010/main" val="4873508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715</Words>
  <Application>Microsoft Office PowerPoint</Application>
  <PresentationFormat>ワイド画面</PresentationFormat>
  <Paragraphs>74</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HG丸ｺﾞｼｯｸM-PRO</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fujii maki</cp:lastModifiedBy>
  <cp:revision>44</cp:revision>
  <cp:lastPrinted>2020-07-03T03:13:47Z</cp:lastPrinted>
  <dcterms:created xsi:type="dcterms:W3CDTF">2018-03-22T05:06:35Z</dcterms:created>
  <dcterms:modified xsi:type="dcterms:W3CDTF">2022-11-22T06:51:10Z</dcterms:modified>
</cp:coreProperties>
</file>